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3" r:id="rId4"/>
    <p:sldId id="258" r:id="rId5"/>
    <p:sldId id="259" r:id="rId6"/>
    <p:sldId id="260" r:id="rId7"/>
    <p:sldId id="264" r:id="rId8"/>
    <p:sldId id="285" r:id="rId9"/>
    <p:sldId id="262" r:id="rId10"/>
    <p:sldId id="281" r:id="rId11"/>
    <p:sldId id="284" r:id="rId12"/>
    <p:sldId id="286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Archivo Black" panose="020B0604020202020204" charset="-18"/>
      <p:regular r:id="rId22"/>
    </p:embeddedFont>
    <p:embeddedFont>
      <p:font typeface="Archivo Narrow" panose="020B0604020202020204" charset="-18"/>
      <p:regular r:id="rId23"/>
    </p:embeddedFont>
    <p:embeddedFont>
      <p:font typeface="Archivo Narrow Bold" panose="020B0604020202020204" charset="-18"/>
      <p:regular r:id="rId24"/>
    </p:embeddedFont>
    <p:embeddedFont>
      <p:font typeface="League Spartan" panose="020B0604020202020204" charset="-18"/>
      <p:regular r:id="rId25"/>
    </p:embeddedFont>
    <p:embeddedFont>
      <p:font typeface="Now" panose="020B0604020202020204" charset="0"/>
      <p:regular r:id="rId26"/>
    </p:embeddedFont>
    <p:embeddedFont>
      <p:font typeface="Now Bold" panose="020B0604020202020204" charset="-18"/>
      <p:regular r:id="rId27"/>
    </p:embeddedFont>
    <p:embeddedFont>
      <p:font typeface="Open Sans 1" panose="020B0604020202020204" charset="0"/>
      <p:regular r:id="rId28"/>
    </p:embeddedFont>
    <p:embeddedFont>
      <p:font typeface="Open Sans 1 Bold" panose="020B0604020202020204" charset="0"/>
      <p:regular r:id="rId29"/>
    </p:embeddedFont>
    <p:embeddedFont>
      <p:font typeface="Open Sans 2" panose="020B0604020202020204" charset="0"/>
      <p:regular r:id="rId30"/>
    </p:embeddedFont>
    <p:embeddedFont>
      <p:font typeface="Open Sans 2 Bold" panose="020B0604020202020204" charset="0"/>
      <p:regular r:id="rId31"/>
    </p:embeddedFont>
    <p:embeddedFont>
      <p:font typeface="Poppins" panose="00000500000000000000" pitchFamily="2" charset="-18"/>
      <p:regular r:id="rId32"/>
      <p:bold r:id="rId33"/>
      <p:italic r:id="rId34"/>
      <p:boldItalic r:id="rId35"/>
    </p:embeddedFont>
    <p:embeddedFont>
      <p:font typeface="Poppins Bold" panose="00000800000000000000" charset="-18"/>
      <p:regular r:id="rId36"/>
    </p:embeddedFont>
    <p:embeddedFont>
      <p:font typeface="Poppins Italics" panose="020B0604020202020204" charset="-18"/>
      <p:regular r:id="rId37"/>
    </p:embeddedFont>
    <p:embeddedFont>
      <p:font typeface="PT Sans" panose="020B0503020203020204" pitchFamily="34" charset="-18"/>
      <p:regular r:id="rId38"/>
      <p:bold r:id="rId39"/>
      <p:italic r:id="rId40"/>
      <p:boldItalic r:id="rId41"/>
    </p:embeddedFont>
    <p:embeddedFont>
      <p:font typeface="PT Sans Bold" panose="020B0703020203020204" charset="-18"/>
      <p:regular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7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jnerová Alena - MO ČR" userId="b52b5270-f33a-4be9-99f6-f4d4425d7c4b" providerId="ADAL" clId="{D4435A56-1F31-48A3-A9F2-67D1FF1D9629}"/>
    <pc:docChg chg="custSel delSld modSld">
      <pc:chgData name="Vajnerová Alena - MO ČR" userId="b52b5270-f33a-4be9-99f6-f4d4425d7c4b" providerId="ADAL" clId="{D4435A56-1F31-48A3-A9F2-67D1FF1D9629}" dt="2026-04-30T10:21:03.924" v="44" actId="20577"/>
      <pc:docMkLst>
        <pc:docMk/>
      </pc:docMkLst>
      <pc:sldChg chg="del">
        <pc:chgData name="Vajnerová Alena - MO ČR" userId="b52b5270-f33a-4be9-99f6-f4d4425d7c4b" providerId="ADAL" clId="{D4435A56-1F31-48A3-A9F2-67D1FF1D9629}" dt="2026-04-30T10:20:33.795" v="0" actId="47"/>
        <pc:sldMkLst>
          <pc:docMk/>
          <pc:sldMk cId="0" sldId="263"/>
        </pc:sldMkLst>
      </pc:sldChg>
      <pc:sldChg chg="modSp mod">
        <pc:chgData name="Vajnerová Alena - MO ČR" userId="b52b5270-f33a-4be9-99f6-f4d4425d7c4b" providerId="ADAL" clId="{D4435A56-1F31-48A3-A9F2-67D1FF1D9629}" dt="2026-04-30T10:21:03.924" v="44" actId="20577"/>
        <pc:sldMkLst>
          <pc:docMk/>
          <pc:sldMk cId="0" sldId="285"/>
        </pc:sldMkLst>
        <pc:spChg chg="mod">
          <ac:chgData name="Vajnerová Alena - MO ČR" userId="b52b5270-f33a-4be9-99f6-f4d4425d7c4b" providerId="ADAL" clId="{D4435A56-1F31-48A3-A9F2-67D1FF1D9629}" dt="2026-04-30T10:21:03.924" v="44" actId="20577"/>
          <ac:spMkLst>
            <pc:docMk/>
            <pc:sldMk cId="0" sldId="285"/>
            <ac:spMk id="7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Dovolte mi představit systém péče o VV v ČR.</a:t>
            </a:r>
          </a:p>
          <a:p>
            <a:r>
              <a:rPr lang="en-US"/>
              <a:t>Péče o VV je součástí odpovědnosti MO a je zajišťována prostřednictvím Odboru pro válečné veterány a válečné hroby a Agentury na podporu válečných veteránů.</a:t>
            </a:r>
          </a:p>
          <a:p>
            <a:endParaRPr lang="en-US"/>
          </a:p>
          <a:p>
            <a:r>
              <a:rPr lang="en-US"/>
              <a:t>Cílem této prezentace je ukázat, jak je systém péče nastaven, jak funguje v praxi a jaké nástroje mají VV k dispozici.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8AF9C-8CBF-761F-5104-6A679A5B1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0333DF-0459-8F56-75E0-3B4BD892A2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7024A-E0A4-6574-744F-A0B0FE2FD1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9956B6B-E8D4-FB02-94CE-2F95BDC3AE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261C08F-CAA7-6A95-3D51-0AB77F164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B13A1-72B5-2752-4CB9-AE0701BB51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F3F04-9A76-E5C2-B360-8B6F5EB2C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66419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8CEC-618D-D5F8-4912-8788615C7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F395AB-B14E-F9E6-D1B5-F375FC5939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8439B5-96F4-029A-5AE5-576B60A34C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F6C9CFA-DF06-9CD5-ACBE-E8BCAAD8B6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124AD40-3726-89C6-72FC-40DA5CE3A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CFC97-3C58-267A-F7D6-8845A60424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40305-7006-8802-BEF4-EE2CDE8D4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8697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Francouzské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ministerstvo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obrany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jej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spustilo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jako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pilotní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projekt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v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roce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2021. Jedná se o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rehabilitační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domy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pro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vojáky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s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psychickým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zraněním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(PTSD).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Nejde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o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nemocnice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, ale o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komunitní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místa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kde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vojáci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(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stále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v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činné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službě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nebo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veteráni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)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tráví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čas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pod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dohledem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mentorů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a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psychologů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.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Voják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není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na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neschopence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v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izolaci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. V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domě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Athos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má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režim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povinnosti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a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postupnou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terapii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.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Cílem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je „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rekonstrukce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“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člověka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a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jeho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návrat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do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aktivní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služby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nebo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důstojný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přechod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do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civilu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. Po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celou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dobu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(9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měsíců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) mu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náleží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plný</a:t>
            </a:r>
            <a:r>
              <a:rPr lang="en-US" sz="1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plat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1EE9E-35E8-8961-63B0-6BD1BE8FD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8F4681-469D-866C-8888-35AA072EB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05B0B-D8BB-85C1-5CD8-D1BD558D55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7847464-3FA9-7366-E527-0C668846C5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F35FF61-7E28-7D4C-675D-CEF882CB7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E4973-C08B-5BB8-A5AB-31229874B8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F4ED4-285F-95B1-9BE7-769FA1A0B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1639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přehled</a:t>
            </a:r>
            <a:r>
              <a:rPr lang="en-US" dirty="0"/>
              <a:t> </a:t>
            </a:r>
            <a:r>
              <a:rPr lang="en-US" dirty="0" err="1"/>
              <a:t>ukazuje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demografickou</a:t>
            </a:r>
            <a:r>
              <a:rPr lang="en-US" dirty="0"/>
              <a:t> </a:t>
            </a:r>
            <a:r>
              <a:rPr lang="en-US" dirty="0" err="1"/>
              <a:t>strukturu</a:t>
            </a:r>
            <a:r>
              <a:rPr lang="en-US" dirty="0"/>
              <a:t> VV v ČR.</a:t>
            </a:r>
          </a:p>
          <a:p>
            <a:endParaRPr lang="en-US" dirty="0"/>
          </a:p>
          <a:p>
            <a:r>
              <a:rPr lang="en-US" dirty="0" err="1"/>
              <a:t>Celkově</a:t>
            </a:r>
            <a:r>
              <a:rPr lang="en-US" dirty="0"/>
              <a:t> </a:t>
            </a:r>
            <a:r>
              <a:rPr lang="en-US" dirty="0" err="1"/>
              <a:t>evidujeme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16 </a:t>
            </a:r>
            <a:r>
              <a:rPr lang="en-US" dirty="0" err="1"/>
              <a:t>tisíc</a:t>
            </a:r>
            <a:r>
              <a:rPr lang="en-US" dirty="0"/>
              <a:t> VV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průměrný</a:t>
            </a:r>
            <a:r>
              <a:rPr lang="en-US" dirty="0"/>
              <a:t> </a:t>
            </a:r>
            <a:r>
              <a:rPr lang="en-US" dirty="0" err="1"/>
              <a:t>věk</a:t>
            </a:r>
            <a:r>
              <a:rPr lang="en-US" dirty="0"/>
              <a:t> je </a:t>
            </a:r>
            <a:r>
              <a:rPr lang="en-US" dirty="0" err="1"/>
              <a:t>přibližně</a:t>
            </a:r>
            <a:r>
              <a:rPr lang="en-US" dirty="0"/>
              <a:t> 50 let.</a:t>
            </a:r>
          </a:p>
          <a:p>
            <a:endParaRPr lang="en-US" dirty="0"/>
          </a:p>
          <a:p>
            <a:r>
              <a:rPr lang="en-US" dirty="0"/>
              <a:t>Z </a:t>
            </a:r>
            <a:r>
              <a:rPr lang="en-US" dirty="0" err="1"/>
              <a:t>demografické</a:t>
            </a:r>
            <a:r>
              <a:rPr lang="en-US" dirty="0"/>
              <a:t> </a:t>
            </a:r>
            <a:r>
              <a:rPr lang="en-US" dirty="0" err="1"/>
              <a:t>křivky</a:t>
            </a:r>
            <a:r>
              <a:rPr lang="en-US" dirty="0"/>
              <a:t>  je ale </a:t>
            </a:r>
            <a:r>
              <a:rPr lang="en-US" dirty="0" err="1"/>
              <a:t>vidět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nejsilnější</a:t>
            </a:r>
            <a:r>
              <a:rPr lang="en-US" dirty="0"/>
              <a:t> </a:t>
            </a:r>
            <a:r>
              <a:rPr lang="en-US" dirty="0" err="1"/>
              <a:t>ročníky</a:t>
            </a:r>
            <a:r>
              <a:rPr lang="en-US" dirty="0"/>
              <a:t> se </a:t>
            </a:r>
            <a:r>
              <a:rPr lang="en-US" dirty="0" err="1"/>
              <a:t>postupně</a:t>
            </a:r>
            <a:r>
              <a:rPr lang="en-US" dirty="0"/>
              <a:t> </a:t>
            </a:r>
            <a:r>
              <a:rPr lang="en-US" dirty="0" err="1"/>
              <a:t>posouvají</a:t>
            </a:r>
            <a:r>
              <a:rPr lang="en-US" dirty="0"/>
              <a:t> do </a:t>
            </a:r>
            <a:r>
              <a:rPr lang="en-US" dirty="0" err="1"/>
              <a:t>vyšších</a:t>
            </a:r>
            <a:r>
              <a:rPr lang="en-US" dirty="0"/>
              <a:t> </a:t>
            </a:r>
            <a:r>
              <a:rPr lang="en-US" dirty="0" err="1"/>
              <a:t>věkových</a:t>
            </a:r>
            <a:r>
              <a:rPr lang="en-US" dirty="0"/>
              <a:t> </a:t>
            </a:r>
            <a:r>
              <a:rPr lang="en-US" dirty="0" err="1"/>
              <a:t>kategorií</a:t>
            </a:r>
            <a:r>
              <a:rPr lang="en-US" dirty="0"/>
              <a:t>. To </a:t>
            </a:r>
            <a:r>
              <a:rPr lang="en-US" dirty="0" err="1"/>
              <a:t>znamená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péče</a:t>
            </a:r>
            <a:r>
              <a:rPr lang="en-US" dirty="0"/>
              <a:t> se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připravovat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postupné</a:t>
            </a:r>
            <a:r>
              <a:rPr lang="en-US" dirty="0"/>
              <a:t> </a:t>
            </a:r>
            <a:r>
              <a:rPr lang="en-US" dirty="0" err="1"/>
              <a:t>stárnutí</a:t>
            </a:r>
            <a:r>
              <a:rPr lang="en-US" dirty="0"/>
              <a:t> </a:t>
            </a:r>
            <a:r>
              <a:rPr lang="en-US" dirty="0" err="1"/>
              <a:t>veteránské</a:t>
            </a:r>
            <a:r>
              <a:rPr lang="en-US" dirty="0"/>
              <a:t> populace.</a:t>
            </a:r>
          </a:p>
          <a:p>
            <a:endParaRPr lang="en-US" dirty="0"/>
          </a:p>
          <a:p>
            <a:r>
              <a:rPr lang="en-US" dirty="0"/>
              <a:t>Do </a:t>
            </a:r>
            <a:r>
              <a:rPr lang="en-US" dirty="0" err="1"/>
              <a:t>budoucna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stále</a:t>
            </a:r>
            <a:r>
              <a:rPr lang="en-US" dirty="0"/>
              <a:t> </a:t>
            </a:r>
            <a:r>
              <a:rPr lang="en-US" dirty="0" err="1"/>
              <a:t>důležitější</a:t>
            </a:r>
            <a:r>
              <a:rPr lang="en-US" dirty="0"/>
              <a:t> </a:t>
            </a:r>
            <a:r>
              <a:rPr lang="en-US" dirty="0" err="1"/>
              <a:t>zejména</a:t>
            </a:r>
            <a:r>
              <a:rPr lang="en-US" dirty="0"/>
              <a:t> oblast </a:t>
            </a:r>
            <a:r>
              <a:rPr lang="en-US" dirty="0" err="1"/>
              <a:t>sociálních</a:t>
            </a:r>
            <a:r>
              <a:rPr lang="en-US" dirty="0"/>
              <a:t> </a:t>
            </a:r>
            <a:r>
              <a:rPr lang="en-US" dirty="0" err="1"/>
              <a:t>služeb</a:t>
            </a:r>
            <a:r>
              <a:rPr lang="en-US" dirty="0"/>
              <a:t>, </a:t>
            </a:r>
            <a:r>
              <a:rPr lang="en-US" dirty="0" err="1"/>
              <a:t>zdravotní</a:t>
            </a:r>
            <a:r>
              <a:rPr lang="en-US" dirty="0"/>
              <a:t> </a:t>
            </a:r>
            <a:r>
              <a:rPr lang="en-US" dirty="0" err="1"/>
              <a:t>péče</a:t>
            </a:r>
            <a:r>
              <a:rPr lang="en-US" dirty="0"/>
              <a:t> a </a:t>
            </a:r>
            <a:r>
              <a:rPr lang="en-US" dirty="0" err="1"/>
              <a:t>podpory</a:t>
            </a:r>
            <a:r>
              <a:rPr lang="en-US" dirty="0"/>
              <a:t> v </a:t>
            </a:r>
            <a:r>
              <a:rPr lang="en-US" dirty="0" err="1"/>
              <a:t>přirozeném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Právě</a:t>
            </a:r>
            <a:r>
              <a:rPr lang="en-US" dirty="0"/>
              <a:t> proto je </a:t>
            </a:r>
            <a:r>
              <a:rPr lang="en-US" dirty="0" err="1"/>
              <a:t>součástí</a:t>
            </a:r>
            <a:r>
              <a:rPr lang="en-US" dirty="0"/>
              <a:t>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péče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stárnutí</a:t>
            </a:r>
            <a:r>
              <a:rPr lang="en-US" dirty="0"/>
              <a:t> VV a </a:t>
            </a:r>
            <a:r>
              <a:rPr lang="en-US" dirty="0" err="1"/>
              <a:t>rozvoj</a:t>
            </a:r>
            <a:r>
              <a:rPr lang="en-US" dirty="0"/>
              <a:t> </a:t>
            </a:r>
            <a:r>
              <a:rPr lang="en-US" dirty="0" err="1"/>
              <a:t>služeb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schopny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demografickou</a:t>
            </a:r>
            <a:r>
              <a:rPr lang="en-US" dirty="0"/>
              <a:t> </a:t>
            </a:r>
            <a:r>
              <a:rPr lang="en-US" dirty="0" err="1"/>
              <a:t>změnu</a:t>
            </a:r>
            <a:r>
              <a:rPr lang="en-US" dirty="0"/>
              <a:t> </a:t>
            </a:r>
            <a:r>
              <a:rPr lang="en-US" dirty="0" err="1"/>
              <a:t>reagovat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Základním</a:t>
            </a:r>
            <a:r>
              <a:rPr lang="en-US" dirty="0"/>
              <a:t> </a:t>
            </a:r>
            <a:r>
              <a:rPr lang="en-US" dirty="0" err="1"/>
              <a:t>principem</a:t>
            </a:r>
            <a:r>
              <a:rPr lang="en-US" dirty="0"/>
              <a:t> </a:t>
            </a:r>
            <a:r>
              <a:rPr lang="en-US" dirty="0" err="1"/>
              <a:t>péče</a:t>
            </a:r>
            <a:r>
              <a:rPr lang="en-US" dirty="0"/>
              <a:t> je, </a:t>
            </a:r>
            <a:r>
              <a:rPr lang="en-US" dirty="0" err="1"/>
              <a:t>že</a:t>
            </a:r>
            <a:r>
              <a:rPr lang="en-US" dirty="0"/>
              <a:t> v </a:t>
            </a:r>
            <a:r>
              <a:rPr lang="en-US" dirty="0" err="1"/>
              <a:t>centru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VV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individuální</a:t>
            </a:r>
            <a:r>
              <a:rPr lang="en-US" dirty="0"/>
              <a:t> </a:t>
            </a:r>
            <a:r>
              <a:rPr lang="en-US" dirty="0" err="1"/>
              <a:t>potřeby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Bezprostřední</a:t>
            </a:r>
            <a:r>
              <a:rPr lang="en-US" dirty="0"/>
              <a:t> </a:t>
            </a:r>
            <a:r>
              <a:rPr lang="en-US" dirty="0" err="1"/>
              <a:t>práci</a:t>
            </a:r>
            <a:r>
              <a:rPr lang="en-US" dirty="0"/>
              <a:t> s VV </a:t>
            </a:r>
            <a:r>
              <a:rPr lang="en-US" dirty="0" err="1"/>
              <a:t>zajišťuje</a:t>
            </a:r>
            <a:r>
              <a:rPr lang="en-US" dirty="0"/>
              <a:t> APVV. Ta VV </a:t>
            </a:r>
            <a:r>
              <a:rPr lang="en-US" dirty="0" err="1"/>
              <a:t>aktivně</a:t>
            </a:r>
            <a:r>
              <a:rPr lang="en-US" dirty="0"/>
              <a:t> </a:t>
            </a:r>
            <a:r>
              <a:rPr lang="en-US" dirty="0" err="1"/>
              <a:t>vyhledává</a:t>
            </a:r>
            <a:r>
              <a:rPr lang="en-US" dirty="0"/>
              <a:t>,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jim</a:t>
            </a:r>
            <a:r>
              <a:rPr lang="en-US" dirty="0"/>
              <a:t> </a:t>
            </a:r>
            <a:r>
              <a:rPr lang="en-US" dirty="0" err="1"/>
              <a:t>podporu</a:t>
            </a:r>
            <a:r>
              <a:rPr lang="en-US" dirty="0"/>
              <a:t>, </a:t>
            </a:r>
            <a:r>
              <a:rPr lang="en-US" dirty="0" err="1"/>
              <a:t>koordinuje</a:t>
            </a:r>
            <a:r>
              <a:rPr lang="en-US" dirty="0"/>
              <a:t> </a:t>
            </a:r>
            <a:r>
              <a:rPr lang="en-US" dirty="0" err="1"/>
              <a:t>pomoc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služeb</a:t>
            </a:r>
            <a:r>
              <a:rPr lang="en-US" dirty="0"/>
              <a:t>, </a:t>
            </a:r>
            <a:r>
              <a:rPr lang="en-US" dirty="0" err="1"/>
              <a:t>organizuje</a:t>
            </a:r>
            <a:r>
              <a:rPr lang="en-US" dirty="0"/>
              <a:t> </a:t>
            </a:r>
            <a:r>
              <a:rPr lang="en-US" dirty="0" err="1"/>
              <a:t>komunitní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a </a:t>
            </a:r>
            <a:r>
              <a:rPr lang="en-US" dirty="0" err="1"/>
              <a:t>zároveň</a:t>
            </a:r>
            <a:r>
              <a:rPr lang="en-US" dirty="0"/>
              <a:t> </a:t>
            </a:r>
            <a:r>
              <a:rPr lang="en-US" dirty="0" err="1"/>
              <a:t>mapuje</a:t>
            </a:r>
            <a:r>
              <a:rPr lang="en-US" dirty="0"/>
              <a:t> </a:t>
            </a:r>
            <a:r>
              <a:rPr lang="en-US" dirty="0" err="1"/>
              <a:t>potřeby</a:t>
            </a:r>
            <a:r>
              <a:rPr lang="en-US" dirty="0"/>
              <a:t> v </a:t>
            </a:r>
            <a:r>
              <a:rPr lang="en-US" dirty="0" err="1"/>
              <a:t>jednotlivých</a:t>
            </a:r>
            <a:r>
              <a:rPr lang="en-US" dirty="0"/>
              <a:t> </a:t>
            </a:r>
            <a:r>
              <a:rPr lang="en-US" dirty="0" err="1"/>
              <a:t>regionech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Nad </a:t>
            </a:r>
            <a:r>
              <a:rPr lang="en-US" dirty="0" err="1"/>
              <a:t>touto</a:t>
            </a:r>
            <a:r>
              <a:rPr lang="en-US" dirty="0"/>
              <a:t> </a:t>
            </a:r>
            <a:r>
              <a:rPr lang="en-US" dirty="0" err="1"/>
              <a:t>taktickou</a:t>
            </a:r>
            <a:r>
              <a:rPr lang="en-US" dirty="0"/>
              <a:t> </a:t>
            </a:r>
            <a:r>
              <a:rPr lang="en-US" dirty="0" err="1"/>
              <a:t>úrovní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OVVVH,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legislativní</a:t>
            </a:r>
            <a:r>
              <a:rPr lang="en-US" dirty="0"/>
              <a:t> a </a:t>
            </a:r>
            <a:r>
              <a:rPr lang="en-US" dirty="0" err="1"/>
              <a:t>koncepční</a:t>
            </a:r>
            <a:r>
              <a:rPr lang="en-US" dirty="0"/>
              <a:t> </a:t>
            </a:r>
            <a:r>
              <a:rPr lang="en-US" dirty="0" err="1"/>
              <a:t>rámec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. </a:t>
            </a:r>
            <a:r>
              <a:rPr lang="en-US" dirty="0" err="1"/>
              <a:t>Odbor</a:t>
            </a:r>
            <a:r>
              <a:rPr lang="en-US" dirty="0"/>
              <a:t> </a:t>
            </a:r>
            <a:r>
              <a:rPr lang="en-US" dirty="0" err="1"/>
              <a:t>zajišťuje</a:t>
            </a:r>
            <a:r>
              <a:rPr lang="en-US" dirty="0"/>
              <a:t>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vydávání</a:t>
            </a:r>
            <a:r>
              <a:rPr lang="en-US" dirty="0"/>
              <a:t> </a:t>
            </a:r>
            <a:r>
              <a:rPr lang="en-US" dirty="0" err="1"/>
              <a:t>osvědčení</a:t>
            </a:r>
            <a:r>
              <a:rPr lang="en-US" dirty="0"/>
              <a:t> VV, </a:t>
            </a:r>
            <a:r>
              <a:rPr lang="en-US" dirty="0" err="1"/>
              <a:t>administruje</a:t>
            </a:r>
            <a:r>
              <a:rPr lang="en-US" dirty="0"/>
              <a:t> </a:t>
            </a:r>
            <a:r>
              <a:rPr lang="en-US" dirty="0" err="1"/>
              <a:t>příspěvky</a:t>
            </a:r>
            <a:r>
              <a:rPr lang="en-US" dirty="0"/>
              <a:t> a </a:t>
            </a:r>
            <a:r>
              <a:rPr lang="en-US" dirty="0" err="1"/>
              <a:t>dotace</a:t>
            </a:r>
            <a:r>
              <a:rPr lang="en-US" dirty="0"/>
              <a:t>, </a:t>
            </a:r>
            <a:r>
              <a:rPr lang="en-US" dirty="0" err="1"/>
              <a:t>provádí</a:t>
            </a:r>
            <a:r>
              <a:rPr lang="en-US" dirty="0"/>
              <a:t>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šetření</a:t>
            </a:r>
            <a:r>
              <a:rPr lang="en-US" dirty="0"/>
              <a:t> a </a:t>
            </a:r>
            <a:r>
              <a:rPr lang="en-US" dirty="0" err="1"/>
              <a:t>zároveň</a:t>
            </a:r>
            <a:r>
              <a:rPr lang="en-US" dirty="0"/>
              <a:t> </a:t>
            </a:r>
            <a:r>
              <a:rPr lang="en-US" dirty="0" err="1"/>
              <a:t>celý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péče</a:t>
            </a:r>
            <a:r>
              <a:rPr lang="en-US" dirty="0"/>
              <a:t> </a:t>
            </a:r>
            <a:r>
              <a:rPr lang="en-US" dirty="0" err="1"/>
              <a:t>průběžně</a:t>
            </a:r>
            <a:r>
              <a:rPr lang="en-US" dirty="0"/>
              <a:t> </a:t>
            </a:r>
            <a:r>
              <a:rPr lang="en-US" dirty="0" err="1"/>
              <a:t>vyhodnocuje</a:t>
            </a:r>
            <a:r>
              <a:rPr lang="en-US" dirty="0"/>
              <a:t> a </a:t>
            </a:r>
            <a:r>
              <a:rPr lang="en-US" dirty="0" err="1"/>
              <a:t>rozvíjí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Důležitou</a:t>
            </a:r>
            <a:r>
              <a:rPr lang="en-US" dirty="0"/>
              <a:t> </a:t>
            </a:r>
            <a:r>
              <a:rPr lang="en-US" dirty="0" err="1"/>
              <a:t>součástí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partneři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nestátní</a:t>
            </a:r>
            <a:r>
              <a:rPr lang="en-US" dirty="0"/>
              <a:t> </a:t>
            </a:r>
            <a:r>
              <a:rPr lang="en-US" dirty="0" err="1"/>
              <a:t>neziskové</a:t>
            </a:r>
            <a:r>
              <a:rPr lang="en-US" dirty="0"/>
              <a:t> </a:t>
            </a:r>
            <a:r>
              <a:rPr lang="en-US" dirty="0" err="1"/>
              <a:t>organizace</a:t>
            </a:r>
            <a:r>
              <a:rPr lang="en-US" dirty="0"/>
              <a:t>, </a:t>
            </a:r>
            <a:r>
              <a:rPr lang="en-US" dirty="0" err="1"/>
              <a:t>spolky</a:t>
            </a:r>
            <a:r>
              <a:rPr lang="en-US" dirty="0"/>
              <a:t> VV, </a:t>
            </a:r>
            <a:r>
              <a:rPr lang="en-US" dirty="0" err="1"/>
              <a:t>orgány</a:t>
            </a:r>
            <a:r>
              <a:rPr lang="en-US" dirty="0"/>
              <a:t> </a:t>
            </a:r>
            <a:r>
              <a:rPr lang="en-US" dirty="0" err="1"/>
              <a:t>veřejné</a:t>
            </a:r>
            <a:r>
              <a:rPr lang="en-US" dirty="0"/>
              <a:t> </a:t>
            </a:r>
            <a:r>
              <a:rPr lang="en-US" dirty="0" err="1"/>
              <a:t>správy</a:t>
            </a:r>
            <a:r>
              <a:rPr lang="en-US" dirty="0"/>
              <a:t> a </a:t>
            </a:r>
            <a:r>
              <a:rPr lang="en-US" dirty="0" err="1"/>
              <a:t>poskytovatelé</a:t>
            </a:r>
            <a:r>
              <a:rPr lang="en-US" dirty="0"/>
              <a:t> </a:t>
            </a:r>
            <a:r>
              <a:rPr lang="en-US" dirty="0" err="1"/>
              <a:t>sociálních</a:t>
            </a:r>
            <a:r>
              <a:rPr lang="en-US" dirty="0"/>
              <a:t> </a:t>
            </a:r>
            <a:r>
              <a:rPr lang="en-US" dirty="0" err="1"/>
              <a:t>služeb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Celý</a:t>
            </a:r>
            <a:r>
              <a:rPr lang="en-US" dirty="0"/>
              <a:t> model je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postaven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spolupráci</a:t>
            </a:r>
            <a:r>
              <a:rPr lang="en-US" dirty="0"/>
              <a:t> </a:t>
            </a:r>
            <a:r>
              <a:rPr lang="en-US" dirty="0" err="1"/>
              <a:t>strategického</a:t>
            </a:r>
            <a:r>
              <a:rPr lang="en-US" dirty="0"/>
              <a:t> </a:t>
            </a:r>
            <a:r>
              <a:rPr lang="en-US" dirty="0" err="1"/>
              <a:t>řízení</a:t>
            </a:r>
            <a:r>
              <a:rPr lang="en-US" dirty="0"/>
              <a:t>, </a:t>
            </a:r>
            <a:r>
              <a:rPr lang="en-US" dirty="0" err="1"/>
              <a:t>práce</a:t>
            </a:r>
            <a:r>
              <a:rPr lang="en-US" dirty="0"/>
              <a:t> v </a:t>
            </a:r>
            <a:r>
              <a:rPr lang="en-US" dirty="0" err="1"/>
              <a:t>terénu</a:t>
            </a:r>
            <a:r>
              <a:rPr lang="en-US" dirty="0"/>
              <a:t> a </a:t>
            </a:r>
            <a:r>
              <a:rPr lang="en-US" dirty="0" err="1"/>
              <a:t>partnerské</a:t>
            </a:r>
            <a:r>
              <a:rPr lang="en-US" dirty="0"/>
              <a:t> </a:t>
            </a:r>
            <a:r>
              <a:rPr lang="en-US" dirty="0" err="1"/>
              <a:t>sítě</a:t>
            </a:r>
            <a:r>
              <a:rPr lang="en-US" dirty="0"/>
              <a:t> </a:t>
            </a:r>
            <a:r>
              <a:rPr lang="en-US" dirty="0" err="1"/>
              <a:t>služeb</a:t>
            </a:r>
            <a:r>
              <a:rPr lang="en-US" dirty="0"/>
              <a:t>, </a:t>
            </a:r>
            <a:r>
              <a:rPr lang="en-US" dirty="0" err="1"/>
              <a:t>jejichž</a:t>
            </a:r>
            <a:r>
              <a:rPr lang="en-US" dirty="0"/>
              <a:t> </a:t>
            </a:r>
            <a:r>
              <a:rPr lang="en-US" dirty="0" err="1"/>
              <a:t>společným</a:t>
            </a:r>
            <a:r>
              <a:rPr lang="en-US" dirty="0"/>
              <a:t> </a:t>
            </a:r>
            <a:r>
              <a:rPr lang="en-US" dirty="0" err="1"/>
              <a:t>cílem</a:t>
            </a:r>
            <a:r>
              <a:rPr lang="en-US" dirty="0"/>
              <a:t> je </a:t>
            </a:r>
            <a:r>
              <a:rPr lang="en-US" dirty="0" err="1"/>
              <a:t>zajistit</a:t>
            </a:r>
            <a:r>
              <a:rPr lang="en-US" dirty="0"/>
              <a:t> </a:t>
            </a:r>
            <a:r>
              <a:rPr lang="en-US" dirty="0" err="1"/>
              <a:t>důstojnou</a:t>
            </a:r>
            <a:r>
              <a:rPr lang="en-US" dirty="0"/>
              <a:t> a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podporu</a:t>
            </a:r>
            <a:r>
              <a:rPr lang="en-US" dirty="0"/>
              <a:t> VV.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1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340530" y="4496003"/>
            <a:ext cx="13606941" cy="116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2"/>
              </a:lnSpc>
            </a:pPr>
            <a:r>
              <a:rPr lang="en-US" sz="6766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PÉČE O  VÁLEČNÉ VETERÁNY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948158" y="6780476"/>
            <a:ext cx="8526827" cy="79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Odbor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pro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válečné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veterány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válečné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hroby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Ministerstvo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obrany</a:t>
            </a: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795442" y="109666"/>
            <a:ext cx="3031078" cy="3838102"/>
          </a:xfrm>
          <a:custGeom>
            <a:avLst/>
            <a:gdLst/>
            <a:ahLst/>
            <a:cxnLst/>
            <a:rect l="l" t="t" r="r" b="b"/>
            <a:pathLst>
              <a:path w="3031078" h="3838102">
                <a:moveTo>
                  <a:pt x="0" y="0"/>
                </a:moveTo>
                <a:lnTo>
                  <a:pt x="3031077" y="0"/>
                </a:lnTo>
                <a:lnTo>
                  <a:pt x="3031077" y="3838103"/>
                </a:lnTo>
                <a:lnTo>
                  <a:pt x="0" y="3838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4880587" y="8487196"/>
            <a:ext cx="8526827" cy="4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plk. Ing. Robert Speychal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7904697" y="2221911"/>
            <a:ext cx="4813782" cy="3206054"/>
            <a:chOff x="0" y="0"/>
            <a:chExt cx="4854942" cy="3233468"/>
          </a:xfrm>
        </p:grpSpPr>
        <p:sp>
          <p:nvSpPr>
            <p:cNvPr id="16" name="Freeform 16" descr="Obsah obrázku oblečení, osoba, venku, strom  Obsah generovaný pomocí AI může být nesprávný."/>
            <p:cNvSpPr/>
            <p:nvPr/>
          </p:nvSpPr>
          <p:spPr>
            <a:xfrm>
              <a:off x="0" y="0"/>
              <a:ext cx="4854956" cy="3233420"/>
            </a:xfrm>
            <a:custGeom>
              <a:avLst/>
              <a:gdLst/>
              <a:ahLst/>
              <a:cxnLst/>
              <a:rect l="l" t="t" r="r" b="b"/>
              <a:pathLst>
                <a:path w="4854956" h="3233420">
                  <a:moveTo>
                    <a:pt x="0" y="0"/>
                  </a:moveTo>
                  <a:lnTo>
                    <a:pt x="4854956" y="0"/>
                  </a:lnTo>
                  <a:lnTo>
                    <a:pt x="4854956" y="3233420"/>
                  </a:lnTo>
                  <a:lnTo>
                    <a:pt x="0" y="3233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5" name="Obrázek 64">
            <a:extLst>
              <a:ext uri="{FF2B5EF4-FFF2-40B4-BE49-F238E27FC236}">
                <a16:creationId xmlns:a16="http://schemas.microsoft.com/office/drawing/2014/main" id="{0EE8793A-F278-8D7F-7FE4-C7479FF69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058" y="2266821"/>
            <a:ext cx="3238489" cy="3266814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9239250"/>
            <a:ext cx="18440400" cy="0"/>
          </a:xfrm>
          <a:prstGeom prst="line">
            <a:avLst/>
          </a:prstGeom>
          <a:ln w="38100" cap="flat">
            <a:gradFill>
              <a:gsLst>
                <a:gs pos="15000">
                  <a:srgbClr val="121521">
                    <a:alpha val="49000"/>
                  </a:srgbClr>
                </a:gs>
                <a:gs pos="40000">
                  <a:srgbClr val="38476B">
                    <a:alpha val="49000"/>
                  </a:srgbClr>
                </a:gs>
                <a:gs pos="60000">
                  <a:srgbClr val="B6192E">
                    <a:alpha val="49000"/>
                  </a:srgbClr>
                </a:gs>
                <a:gs pos="85000">
                  <a:srgbClr val="FFC1AC">
                    <a:alpha val="49000"/>
                  </a:srgbClr>
                </a:gs>
              </a:gsLst>
              <a:lin ang="189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465633" y="5559522"/>
            <a:ext cx="3484963" cy="3719034"/>
            <a:chOff x="0" y="0"/>
            <a:chExt cx="3277164" cy="3696050"/>
          </a:xfrm>
        </p:grpSpPr>
        <p:sp>
          <p:nvSpPr>
            <p:cNvPr id="10" name="Freeform 10" descr="Obsah obrázku oblečení, osoba, Lidská tvář, boty  Obsah generovaný pomocí AI může být nesprávný."/>
            <p:cNvSpPr/>
            <p:nvPr/>
          </p:nvSpPr>
          <p:spPr>
            <a:xfrm>
              <a:off x="0" y="0"/>
              <a:ext cx="3277108" cy="3696081"/>
            </a:xfrm>
            <a:custGeom>
              <a:avLst/>
              <a:gdLst/>
              <a:ahLst/>
              <a:cxnLst/>
              <a:rect l="l" t="t" r="r" b="b"/>
              <a:pathLst>
                <a:path w="3277108" h="3696081">
                  <a:moveTo>
                    <a:pt x="0" y="0"/>
                  </a:moveTo>
                  <a:lnTo>
                    <a:pt x="3277108" y="0"/>
                  </a:lnTo>
                  <a:lnTo>
                    <a:pt x="3277108" y="3696081"/>
                  </a:lnTo>
                  <a:lnTo>
                    <a:pt x="0" y="3696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30639" y="5408548"/>
            <a:ext cx="5107602" cy="3830702"/>
            <a:chOff x="0" y="0"/>
            <a:chExt cx="4581946" cy="3436460"/>
          </a:xfrm>
        </p:grpSpPr>
        <p:sp>
          <p:nvSpPr>
            <p:cNvPr id="12" name="Freeform 12" descr="Obsah obrázku osoba, oblečení, Vojenská organizace, armáda  Obsah generovaný pomocí AI může být nesprávný."/>
            <p:cNvSpPr/>
            <p:nvPr/>
          </p:nvSpPr>
          <p:spPr>
            <a:xfrm>
              <a:off x="0" y="0"/>
              <a:ext cx="4581906" cy="3436493"/>
            </a:xfrm>
            <a:custGeom>
              <a:avLst/>
              <a:gdLst/>
              <a:ahLst/>
              <a:cxnLst/>
              <a:rect l="l" t="t" r="r" b="b"/>
              <a:pathLst>
                <a:path w="4581906" h="3436493">
                  <a:moveTo>
                    <a:pt x="0" y="0"/>
                  </a:moveTo>
                  <a:lnTo>
                    <a:pt x="4581906" y="0"/>
                  </a:lnTo>
                  <a:lnTo>
                    <a:pt x="4581906" y="3436493"/>
                  </a:lnTo>
                  <a:lnTo>
                    <a:pt x="0" y="3436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4" b="-6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8575" y="2232032"/>
            <a:ext cx="2855913" cy="3807884"/>
            <a:chOff x="0" y="0"/>
            <a:chExt cx="3090731" cy="4120974"/>
          </a:xfrm>
        </p:grpSpPr>
        <p:sp>
          <p:nvSpPr>
            <p:cNvPr id="14" name="Freeform 14" descr="Obsah obrázku oblečení, osoba, muž, Vojenská hodnost  Obsah generovaný pomocí AI může být nesprávný."/>
            <p:cNvSpPr/>
            <p:nvPr/>
          </p:nvSpPr>
          <p:spPr>
            <a:xfrm>
              <a:off x="0" y="0"/>
              <a:ext cx="3090672" cy="4121023"/>
            </a:xfrm>
            <a:custGeom>
              <a:avLst/>
              <a:gdLst/>
              <a:ahLst/>
              <a:cxnLst/>
              <a:rect l="l" t="t" r="r" b="b"/>
              <a:pathLst>
                <a:path w="3090672" h="4121023">
                  <a:moveTo>
                    <a:pt x="0" y="0"/>
                  </a:moveTo>
                  <a:lnTo>
                    <a:pt x="3090672" y="0"/>
                  </a:lnTo>
                  <a:lnTo>
                    <a:pt x="3090672" y="4121023"/>
                  </a:lnTo>
                  <a:lnTo>
                    <a:pt x="0" y="4121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 b="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760907" y="2171569"/>
            <a:ext cx="3431150" cy="4163824"/>
          </a:xfrm>
          <a:custGeom>
            <a:avLst/>
            <a:gdLst/>
            <a:ahLst/>
            <a:cxnLst/>
            <a:rect l="l" t="t" r="r" b="b"/>
            <a:pathLst>
              <a:path w="3431150" h="4163824">
                <a:moveTo>
                  <a:pt x="0" y="0"/>
                </a:moveTo>
                <a:lnTo>
                  <a:pt x="3431151" y="0"/>
                </a:lnTo>
                <a:lnTo>
                  <a:pt x="3431151" y="4163824"/>
                </a:lnTo>
                <a:lnTo>
                  <a:pt x="0" y="41638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935" b="-493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5095095" y="5085025"/>
            <a:ext cx="3129956" cy="4173275"/>
            <a:chOff x="0" y="0"/>
            <a:chExt cx="2560284" cy="3413713"/>
          </a:xfrm>
        </p:grpSpPr>
        <p:sp>
          <p:nvSpPr>
            <p:cNvPr id="19" name="Freeform 19" descr="Obsah obrázku oblečení, muž, osoba, venku  Obsah generovaný pomocí AI může být nesprávný."/>
            <p:cNvSpPr/>
            <p:nvPr/>
          </p:nvSpPr>
          <p:spPr>
            <a:xfrm>
              <a:off x="0" y="0"/>
              <a:ext cx="2560320" cy="3413760"/>
            </a:xfrm>
            <a:custGeom>
              <a:avLst/>
              <a:gdLst/>
              <a:ahLst/>
              <a:cxnLst/>
              <a:rect l="l" t="t" r="r" b="b"/>
              <a:pathLst>
                <a:path w="2560320" h="3413760">
                  <a:moveTo>
                    <a:pt x="0" y="0"/>
                  </a:moveTo>
                  <a:lnTo>
                    <a:pt x="2560320" y="0"/>
                  </a:lnTo>
                  <a:lnTo>
                    <a:pt x="2560320" y="3413760"/>
                  </a:lnTo>
                  <a:lnTo>
                    <a:pt x="0" y="341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8" r="-27" b="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8575" y="5812442"/>
            <a:ext cx="3445858" cy="3445858"/>
            <a:chOff x="0" y="0"/>
            <a:chExt cx="3813740" cy="3813740"/>
          </a:xfrm>
        </p:grpSpPr>
        <p:sp>
          <p:nvSpPr>
            <p:cNvPr id="23" name="Freeform 23" descr="Obsah obrázku oblečení, Lidská tvář, osoba, kniha  Obsah generovaný pomocí AI může být nesprávný."/>
            <p:cNvSpPr/>
            <p:nvPr/>
          </p:nvSpPr>
          <p:spPr>
            <a:xfrm>
              <a:off x="0" y="0"/>
              <a:ext cx="3813683" cy="3813683"/>
            </a:xfrm>
            <a:custGeom>
              <a:avLst/>
              <a:gdLst/>
              <a:ahLst/>
              <a:cxnLst/>
              <a:rect l="l" t="t" r="r" b="b"/>
              <a:pathLst>
                <a:path w="3813683" h="3813683">
                  <a:moveTo>
                    <a:pt x="0" y="0"/>
                  </a:moveTo>
                  <a:lnTo>
                    <a:pt x="3813683" y="0"/>
                  </a:lnTo>
                  <a:lnTo>
                    <a:pt x="3813683" y="3813683"/>
                  </a:lnTo>
                  <a:lnTo>
                    <a:pt x="0" y="381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" b="-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2030615" y="5416381"/>
            <a:ext cx="3056854" cy="3815072"/>
          </a:xfrm>
          <a:custGeom>
            <a:avLst/>
            <a:gdLst/>
            <a:ahLst/>
            <a:cxnLst/>
            <a:rect l="l" t="t" r="r" b="b"/>
            <a:pathLst>
              <a:path w="3056854" h="3815072">
                <a:moveTo>
                  <a:pt x="0" y="0"/>
                </a:moveTo>
                <a:lnTo>
                  <a:pt x="3056854" y="0"/>
                </a:lnTo>
                <a:lnTo>
                  <a:pt x="3056854" y="3815072"/>
                </a:lnTo>
                <a:lnTo>
                  <a:pt x="0" y="3815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460" b="-346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512878">
            <a:off x="5881555" y="2170226"/>
            <a:ext cx="2928756" cy="3598873"/>
          </a:xfrm>
          <a:custGeom>
            <a:avLst/>
            <a:gdLst/>
            <a:ahLst/>
            <a:cxnLst/>
            <a:rect l="l" t="t" r="r" b="b"/>
            <a:pathLst>
              <a:path w="2895906" h="3476917">
                <a:moveTo>
                  <a:pt x="0" y="0"/>
                </a:moveTo>
                <a:lnTo>
                  <a:pt x="2895906" y="0"/>
                </a:lnTo>
                <a:lnTo>
                  <a:pt x="2895906" y="3476917"/>
                </a:lnTo>
                <a:lnTo>
                  <a:pt x="0" y="3476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6077579" y="7765175"/>
            <a:ext cx="2147471" cy="1392603"/>
            <a:chOff x="0" y="0"/>
            <a:chExt cx="812800" cy="5270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527089"/>
            </a:xfrm>
            <a:custGeom>
              <a:avLst/>
              <a:gdLst/>
              <a:ahLst/>
              <a:cxnLst/>
              <a:rect l="l" t="t" r="r" b="b"/>
              <a:pathLst>
                <a:path w="812800" h="527089">
                  <a:moveTo>
                    <a:pt x="406400" y="0"/>
                  </a:moveTo>
                  <a:cubicBezTo>
                    <a:pt x="181951" y="0"/>
                    <a:pt x="0" y="117993"/>
                    <a:pt x="0" y="263544"/>
                  </a:cubicBezTo>
                  <a:cubicBezTo>
                    <a:pt x="0" y="409096"/>
                    <a:pt x="181951" y="527089"/>
                    <a:pt x="406400" y="527089"/>
                  </a:cubicBezTo>
                  <a:cubicBezTo>
                    <a:pt x="630849" y="527089"/>
                    <a:pt x="812800" y="409096"/>
                    <a:pt x="812800" y="263544"/>
                  </a:cubicBezTo>
                  <a:cubicBezTo>
                    <a:pt x="812800" y="11799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1790"/>
              <a:ext cx="660400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akce na veřejnosti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655822" y="4285837"/>
            <a:ext cx="2309696" cy="1392603"/>
            <a:chOff x="0" y="0"/>
            <a:chExt cx="857540" cy="51704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57540" cy="517043"/>
            </a:xfrm>
            <a:custGeom>
              <a:avLst/>
              <a:gdLst/>
              <a:ahLst/>
              <a:cxnLst/>
              <a:rect l="l" t="t" r="r" b="b"/>
              <a:pathLst>
                <a:path w="857540" h="517043">
                  <a:moveTo>
                    <a:pt x="428770" y="0"/>
                  </a:moveTo>
                  <a:cubicBezTo>
                    <a:pt x="191967" y="0"/>
                    <a:pt x="0" y="115744"/>
                    <a:pt x="0" y="258522"/>
                  </a:cubicBezTo>
                  <a:cubicBezTo>
                    <a:pt x="0" y="401299"/>
                    <a:pt x="191967" y="517043"/>
                    <a:pt x="428770" y="517043"/>
                  </a:cubicBezTo>
                  <a:cubicBezTo>
                    <a:pt x="665573" y="517043"/>
                    <a:pt x="857540" y="401299"/>
                    <a:pt x="857540" y="258522"/>
                  </a:cubicBezTo>
                  <a:cubicBezTo>
                    <a:pt x="857540" y="115744"/>
                    <a:pt x="665573" y="0"/>
                    <a:pt x="42877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0394" y="848"/>
              <a:ext cx="696751" cy="467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kontaktní práce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135071" y="3992961"/>
            <a:ext cx="2147471" cy="1392603"/>
            <a:chOff x="0" y="0"/>
            <a:chExt cx="812800" cy="52708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527089"/>
            </a:xfrm>
            <a:custGeom>
              <a:avLst/>
              <a:gdLst/>
              <a:ahLst/>
              <a:cxnLst/>
              <a:rect l="l" t="t" r="r" b="b"/>
              <a:pathLst>
                <a:path w="812800" h="527089">
                  <a:moveTo>
                    <a:pt x="406400" y="0"/>
                  </a:moveTo>
                  <a:cubicBezTo>
                    <a:pt x="181951" y="0"/>
                    <a:pt x="0" y="117993"/>
                    <a:pt x="0" y="263544"/>
                  </a:cubicBezTo>
                  <a:cubicBezTo>
                    <a:pt x="0" y="409096"/>
                    <a:pt x="181951" y="527089"/>
                    <a:pt x="406400" y="527089"/>
                  </a:cubicBezTo>
                  <a:cubicBezTo>
                    <a:pt x="630849" y="527089"/>
                    <a:pt x="812800" y="409096"/>
                    <a:pt x="812800" y="263544"/>
                  </a:cubicBezTo>
                  <a:cubicBezTo>
                    <a:pt x="812800" y="11799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1790"/>
              <a:ext cx="660400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komunitní činnost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295541" y="8254586"/>
            <a:ext cx="1887862" cy="1392603"/>
            <a:chOff x="0" y="0"/>
            <a:chExt cx="714540" cy="52708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14540" cy="527089"/>
            </a:xfrm>
            <a:custGeom>
              <a:avLst/>
              <a:gdLst/>
              <a:ahLst/>
              <a:cxnLst/>
              <a:rect l="l" t="t" r="r" b="b"/>
              <a:pathLst>
                <a:path w="714540" h="527089">
                  <a:moveTo>
                    <a:pt x="357270" y="0"/>
                  </a:moveTo>
                  <a:cubicBezTo>
                    <a:pt x="159955" y="0"/>
                    <a:pt x="0" y="117993"/>
                    <a:pt x="0" y="263544"/>
                  </a:cubicBezTo>
                  <a:cubicBezTo>
                    <a:pt x="0" y="409096"/>
                    <a:pt x="159955" y="527089"/>
                    <a:pt x="357270" y="527089"/>
                  </a:cubicBezTo>
                  <a:cubicBezTo>
                    <a:pt x="554585" y="527089"/>
                    <a:pt x="714540" y="409096"/>
                    <a:pt x="714540" y="263544"/>
                  </a:cubicBezTo>
                  <a:cubicBezTo>
                    <a:pt x="714540" y="117993"/>
                    <a:pt x="554585" y="0"/>
                    <a:pt x="35727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66988" y="1790"/>
              <a:ext cx="580564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podpora VFS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654086" y="7763072"/>
            <a:ext cx="2147471" cy="1392603"/>
            <a:chOff x="0" y="0"/>
            <a:chExt cx="812800" cy="52708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527089"/>
            </a:xfrm>
            <a:custGeom>
              <a:avLst/>
              <a:gdLst/>
              <a:ahLst/>
              <a:cxnLst/>
              <a:rect l="l" t="t" r="r" b="b"/>
              <a:pathLst>
                <a:path w="812800" h="527089">
                  <a:moveTo>
                    <a:pt x="406400" y="0"/>
                  </a:moveTo>
                  <a:cubicBezTo>
                    <a:pt x="181951" y="0"/>
                    <a:pt x="0" y="117993"/>
                    <a:pt x="0" y="263544"/>
                  </a:cubicBezTo>
                  <a:cubicBezTo>
                    <a:pt x="0" y="409096"/>
                    <a:pt x="181951" y="527089"/>
                    <a:pt x="406400" y="527089"/>
                  </a:cubicBezTo>
                  <a:cubicBezTo>
                    <a:pt x="630849" y="527089"/>
                    <a:pt x="812800" y="409096"/>
                    <a:pt x="812800" y="263544"/>
                  </a:cubicBezTo>
                  <a:cubicBezTo>
                    <a:pt x="812800" y="11799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1790"/>
              <a:ext cx="660400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sbírka Vlčí mák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152650" y="7865697"/>
            <a:ext cx="1882640" cy="1392603"/>
            <a:chOff x="0" y="0"/>
            <a:chExt cx="712563" cy="52708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12563" cy="527089"/>
            </a:xfrm>
            <a:custGeom>
              <a:avLst/>
              <a:gdLst/>
              <a:ahLst/>
              <a:cxnLst/>
              <a:rect l="l" t="t" r="r" b="b"/>
              <a:pathLst>
                <a:path w="712563" h="527089">
                  <a:moveTo>
                    <a:pt x="356282" y="0"/>
                  </a:moveTo>
                  <a:cubicBezTo>
                    <a:pt x="159513" y="0"/>
                    <a:pt x="0" y="117993"/>
                    <a:pt x="0" y="263544"/>
                  </a:cubicBezTo>
                  <a:cubicBezTo>
                    <a:pt x="0" y="409096"/>
                    <a:pt x="159513" y="527089"/>
                    <a:pt x="356282" y="527089"/>
                  </a:cubicBezTo>
                  <a:cubicBezTo>
                    <a:pt x="553051" y="527089"/>
                    <a:pt x="712563" y="409096"/>
                    <a:pt x="712563" y="263544"/>
                  </a:cubicBezTo>
                  <a:cubicBezTo>
                    <a:pt x="712563" y="117993"/>
                    <a:pt x="553051" y="0"/>
                    <a:pt x="356282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66803" y="1790"/>
              <a:ext cx="578958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podpora VV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0" y="8016510"/>
            <a:ext cx="2129575" cy="1392603"/>
            <a:chOff x="0" y="0"/>
            <a:chExt cx="806026" cy="52708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06026" cy="527089"/>
            </a:xfrm>
            <a:custGeom>
              <a:avLst/>
              <a:gdLst/>
              <a:ahLst/>
              <a:cxnLst/>
              <a:rect l="l" t="t" r="r" b="b"/>
              <a:pathLst>
                <a:path w="806026" h="527089">
                  <a:moveTo>
                    <a:pt x="403013" y="0"/>
                  </a:moveTo>
                  <a:cubicBezTo>
                    <a:pt x="180435" y="0"/>
                    <a:pt x="0" y="117993"/>
                    <a:pt x="0" y="263544"/>
                  </a:cubicBezTo>
                  <a:cubicBezTo>
                    <a:pt x="0" y="409096"/>
                    <a:pt x="180435" y="527089"/>
                    <a:pt x="403013" y="527089"/>
                  </a:cubicBezTo>
                  <a:cubicBezTo>
                    <a:pt x="625591" y="527089"/>
                    <a:pt x="806026" y="409096"/>
                    <a:pt x="806026" y="263544"/>
                  </a:cubicBezTo>
                  <a:cubicBezTo>
                    <a:pt x="806026" y="117993"/>
                    <a:pt x="625591" y="0"/>
                    <a:pt x="403013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5565" y="1790"/>
              <a:ext cx="654896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péče o pozůstalé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1550" y="4463178"/>
            <a:ext cx="1374663" cy="1392603"/>
            <a:chOff x="0" y="0"/>
            <a:chExt cx="520298" cy="52708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20298" cy="527089"/>
            </a:xfrm>
            <a:custGeom>
              <a:avLst/>
              <a:gdLst/>
              <a:ahLst/>
              <a:cxnLst/>
              <a:rect l="l" t="t" r="r" b="b"/>
              <a:pathLst>
                <a:path w="520298" h="527089">
                  <a:moveTo>
                    <a:pt x="260149" y="0"/>
                  </a:moveTo>
                  <a:cubicBezTo>
                    <a:pt x="116473" y="0"/>
                    <a:pt x="0" y="117993"/>
                    <a:pt x="0" y="263544"/>
                  </a:cubicBezTo>
                  <a:cubicBezTo>
                    <a:pt x="0" y="409096"/>
                    <a:pt x="116473" y="527089"/>
                    <a:pt x="260149" y="527089"/>
                  </a:cubicBezTo>
                  <a:cubicBezTo>
                    <a:pt x="403826" y="527089"/>
                    <a:pt x="520298" y="409096"/>
                    <a:pt x="520298" y="263544"/>
                  </a:cubicBezTo>
                  <a:cubicBezTo>
                    <a:pt x="520298" y="117993"/>
                    <a:pt x="403826" y="0"/>
                    <a:pt x="260149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48778" y="1790"/>
              <a:ext cx="422742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péče o DVV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25223" y="4290034"/>
            <a:ext cx="2336956" cy="1392603"/>
            <a:chOff x="0" y="0"/>
            <a:chExt cx="884518" cy="52708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84518" cy="527089"/>
            </a:xfrm>
            <a:custGeom>
              <a:avLst/>
              <a:gdLst/>
              <a:ahLst/>
              <a:cxnLst/>
              <a:rect l="l" t="t" r="r" b="b"/>
              <a:pathLst>
                <a:path w="884518" h="527089">
                  <a:moveTo>
                    <a:pt x="442259" y="0"/>
                  </a:moveTo>
                  <a:cubicBezTo>
                    <a:pt x="198006" y="0"/>
                    <a:pt x="0" y="117993"/>
                    <a:pt x="0" y="263544"/>
                  </a:cubicBezTo>
                  <a:cubicBezTo>
                    <a:pt x="0" y="409096"/>
                    <a:pt x="198006" y="527089"/>
                    <a:pt x="442259" y="527089"/>
                  </a:cubicBezTo>
                  <a:cubicBezTo>
                    <a:pt x="686512" y="527089"/>
                    <a:pt x="884518" y="409096"/>
                    <a:pt x="884518" y="263544"/>
                  </a:cubicBezTo>
                  <a:cubicBezTo>
                    <a:pt x="884518" y="117993"/>
                    <a:pt x="686512" y="0"/>
                    <a:pt x="442259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82924" y="1790"/>
              <a:ext cx="718671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spolupráce</a:t>
              </a:r>
              <a:r>
                <a:rPr kumimoji="0" lang="en-US" sz="24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 se </a:t>
              </a:r>
              <a:r>
                <a:rPr kumimoji="0" lang="en-US" sz="24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spolky</a:t>
              </a:r>
              <a:endPara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8627"/>
                  </a:srgbClr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endParaRPr>
            </a:p>
          </p:txBody>
        </p:sp>
      </p:grpSp>
      <p:grpSp>
        <p:nvGrpSpPr>
          <p:cNvPr id="59" name="Group 2">
            <a:extLst>
              <a:ext uri="{FF2B5EF4-FFF2-40B4-BE49-F238E27FC236}">
                <a16:creationId xmlns:a16="http://schemas.microsoft.com/office/drawing/2014/main" id="{59A21C5D-B6ED-8005-B45F-E4B8D590A3CE}"/>
              </a:ext>
            </a:extLst>
          </p:cNvPr>
          <p:cNvGrpSpPr/>
          <p:nvPr/>
        </p:nvGrpSpPr>
        <p:grpSpPr>
          <a:xfrm>
            <a:off x="28575" y="1678580"/>
            <a:ext cx="18196475" cy="582576"/>
            <a:chOff x="0" y="0"/>
            <a:chExt cx="1589556" cy="661099"/>
          </a:xfrm>
        </p:grpSpPr>
        <p:sp>
          <p:nvSpPr>
            <p:cNvPr id="60" name="Freeform 3">
              <a:extLst>
                <a:ext uri="{FF2B5EF4-FFF2-40B4-BE49-F238E27FC236}">
                  <a16:creationId xmlns:a16="http://schemas.microsoft.com/office/drawing/2014/main" id="{675E355F-5EF1-981A-6B37-7E3C100CEC4E}"/>
                </a:ext>
              </a:extLst>
            </p:cNvPr>
            <p:cNvSpPr/>
            <p:nvPr/>
          </p:nvSpPr>
          <p:spPr>
            <a:xfrm>
              <a:off x="0" y="0"/>
              <a:ext cx="1589556" cy="661099"/>
            </a:xfrm>
            <a:custGeom>
              <a:avLst/>
              <a:gdLst/>
              <a:ahLst/>
              <a:cxnLst/>
              <a:rect l="l" t="t" r="r" b="b"/>
              <a:pathLst>
                <a:path w="1589556" h="661099">
                  <a:moveTo>
                    <a:pt x="0" y="0"/>
                  </a:moveTo>
                  <a:lnTo>
                    <a:pt x="1589556" y="0"/>
                  </a:lnTo>
                  <a:lnTo>
                    <a:pt x="1589556" y="661099"/>
                  </a:lnTo>
                  <a:lnTo>
                    <a:pt x="0" y="66109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TextBox 4">
              <a:extLst>
                <a:ext uri="{FF2B5EF4-FFF2-40B4-BE49-F238E27FC236}">
                  <a16:creationId xmlns:a16="http://schemas.microsoft.com/office/drawing/2014/main" id="{A8FB3A53-915E-4B5B-22EB-AD72FDCF2EED}"/>
                </a:ext>
              </a:extLst>
            </p:cNvPr>
            <p:cNvSpPr txBox="1"/>
            <p:nvPr/>
          </p:nvSpPr>
          <p:spPr>
            <a:xfrm>
              <a:off x="0" y="-47625"/>
              <a:ext cx="1589556" cy="70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307919" y="426263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9"/>
                </a:lnTo>
                <a:lnTo>
                  <a:pt x="0" y="1351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8">
            <a:extLst>
              <a:ext uri="{FF2B5EF4-FFF2-40B4-BE49-F238E27FC236}">
                <a16:creationId xmlns:a16="http://schemas.microsoft.com/office/drawing/2014/main" id="{AD900542-FD86-3F82-A22B-A89A448AE492}"/>
              </a:ext>
            </a:extLst>
          </p:cNvPr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10263224" y="4546413"/>
            <a:ext cx="1510492" cy="1392603"/>
            <a:chOff x="0" y="0"/>
            <a:chExt cx="571709" cy="52708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71709" cy="527089"/>
            </a:xfrm>
            <a:custGeom>
              <a:avLst/>
              <a:gdLst/>
              <a:ahLst/>
              <a:cxnLst/>
              <a:rect l="l" t="t" r="r" b="b"/>
              <a:pathLst>
                <a:path w="571709" h="527089">
                  <a:moveTo>
                    <a:pt x="285854" y="0"/>
                  </a:moveTo>
                  <a:cubicBezTo>
                    <a:pt x="127981" y="0"/>
                    <a:pt x="0" y="117993"/>
                    <a:pt x="0" y="263544"/>
                  </a:cubicBezTo>
                  <a:cubicBezTo>
                    <a:pt x="0" y="409096"/>
                    <a:pt x="127981" y="527089"/>
                    <a:pt x="285854" y="527089"/>
                  </a:cubicBezTo>
                  <a:cubicBezTo>
                    <a:pt x="443727" y="527089"/>
                    <a:pt x="571709" y="409096"/>
                    <a:pt x="571709" y="263544"/>
                  </a:cubicBezTo>
                  <a:cubicBezTo>
                    <a:pt x="571709" y="117993"/>
                    <a:pt x="443727" y="0"/>
                    <a:pt x="285854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gradFill>
                <a:gsLst>
                  <a:gs pos="0">
                    <a:srgbClr val="FFDE59">
                      <a:alpha val="89000"/>
                    </a:srgbClr>
                  </a:gs>
                  <a:gs pos="100000">
                    <a:srgbClr val="FF914D">
                      <a:alpha val="89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53598" y="1790"/>
              <a:ext cx="464513" cy="475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88627"/>
                    </a:srgbClr>
                  </a:solidFill>
                  <a:effectLst/>
                  <a:uLnTx/>
                  <a:uFillTx/>
                  <a:latin typeface="Now"/>
                  <a:ea typeface="Now"/>
                  <a:cs typeface="Now"/>
                  <a:sym typeface="Now"/>
                </a:rPr>
                <a:t>pietní akce</a:t>
              </a:r>
            </a:p>
          </p:txBody>
        </p:sp>
      </p:grpSp>
      <p:sp>
        <p:nvSpPr>
          <p:cNvPr id="64" name="TextBox 16">
            <a:extLst>
              <a:ext uri="{FF2B5EF4-FFF2-40B4-BE49-F238E27FC236}">
                <a16:creationId xmlns:a16="http://schemas.microsoft.com/office/drawing/2014/main" id="{F623F4C2-366D-9458-6A26-724029C9417E}"/>
              </a:ext>
            </a:extLst>
          </p:cNvPr>
          <p:cNvSpPr txBox="1"/>
          <p:nvPr/>
        </p:nvSpPr>
        <p:spPr>
          <a:xfrm>
            <a:off x="811455" y="654910"/>
            <a:ext cx="7072401" cy="87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cs-CZ" sz="5308" dirty="0">
                <a:solidFill>
                  <a:srgbClr val="004AAD"/>
                </a:solidFill>
                <a:latin typeface="League Spartan"/>
                <a:sym typeface="Roboto"/>
              </a:rPr>
              <a:t>ČINNOSTI</a:t>
            </a:r>
            <a:r>
              <a:rPr lang="cs-CZ" sz="5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5308" dirty="0">
                <a:solidFill>
                  <a:srgbClr val="004AAD"/>
                </a:solidFill>
                <a:latin typeface="League Spartan"/>
                <a:sym typeface="Roboto"/>
              </a:rPr>
              <a:t>APVV</a:t>
            </a:r>
            <a:endParaRPr lang="en-US" sz="5308" dirty="0">
              <a:solidFill>
                <a:srgbClr val="004AAD"/>
              </a:solidFill>
              <a:latin typeface="League Spartan"/>
              <a:sym typeface="Roboto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E06E2AC-14A9-6B34-30D2-BE4941CFB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9151" t="6945" r="7984"/>
          <a:stretch>
            <a:fillRect/>
          </a:stretch>
        </p:blipFill>
        <p:spPr>
          <a:xfrm>
            <a:off x="2395569" y="2266595"/>
            <a:ext cx="4181748" cy="3521989"/>
          </a:xfrm>
          <a:prstGeom prst="rect">
            <a:avLst/>
          </a:prstGeom>
        </p:spPr>
      </p:pic>
      <p:sp>
        <p:nvSpPr>
          <p:cNvPr id="56" name="Freeform 54">
            <a:extLst>
              <a:ext uri="{FF2B5EF4-FFF2-40B4-BE49-F238E27FC236}">
                <a16:creationId xmlns:a16="http://schemas.microsoft.com/office/drawing/2014/main" id="{02789BDB-EE2E-7141-1094-A54D7D51C60B}"/>
              </a:ext>
            </a:extLst>
          </p:cNvPr>
          <p:cNvSpPr/>
          <p:nvPr/>
        </p:nvSpPr>
        <p:spPr>
          <a:xfrm>
            <a:off x="2247546" y="4749442"/>
            <a:ext cx="1996441" cy="1067790"/>
          </a:xfrm>
          <a:custGeom>
            <a:avLst/>
            <a:gdLst/>
            <a:ahLst/>
            <a:cxnLst/>
            <a:rect l="l" t="t" r="r" b="b"/>
            <a:pathLst>
              <a:path w="884518" h="527089">
                <a:moveTo>
                  <a:pt x="442259" y="0"/>
                </a:moveTo>
                <a:cubicBezTo>
                  <a:pt x="198006" y="0"/>
                  <a:pt x="0" y="117993"/>
                  <a:pt x="0" y="263544"/>
                </a:cubicBezTo>
                <a:cubicBezTo>
                  <a:pt x="0" y="409096"/>
                  <a:pt x="198006" y="527089"/>
                  <a:pt x="442259" y="527089"/>
                </a:cubicBezTo>
                <a:cubicBezTo>
                  <a:pt x="686512" y="527089"/>
                  <a:pt x="884518" y="409096"/>
                  <a:pt x="884518" y="263544"/>
                </a:cubicBezTo>
                <a:cubicBezTo>
                  <a:pt x="884518" y="117993"/>
                  <a:pt x="686512" y="0"/>
                  <a:pt x="442259" y="0"/>
                </a:cubicBezTo>
                <a:close/>
              </a:path>
            </a:pathLst>
          </a:custGeom>
          <a:solidFill>
            <a:srgbClr val="FFFFFF">
              <a:alpha val="88627"/>
            </a:srgbClr>
          </a:solidFill>
          <a:ln w="38100" cap="sq">
            <a:gradFill>
              <a:gsLst>
                <a:gs pos="0">
                  <a:srgbClr val="FFDE59">
                    <a:alpha val="89000"/>
                  </a:srgbClr>
                </a:gs>
                <a:gs pos="100000">
                  <a:srgbClr val="FF914D">
                    <a:alpha val="89000"/>
                  </a:srgbClr>
                </a:gs>
              </a:gsLst>
              <a:lin ang="0"/>
            </a:gra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5">
            <a:extLst>
              <a:ext uri="{FF2B5EF4-FFF2-40B4-BE49-F238E27FC236}">
                <a16:creationId xmlns:a16="http://schemas.microsoft.com/office/drawing/2014/main" id="{43923798-A646-19E8-7CF0-0C8E07A1BEEA}"/>
              </a:ext>
            </a:extLst>
          </p:cNvPr>
          <p:cNvSpPr txBox="1"/>
          <p:nvPr/>
        </p:nvSpPr>
        <p:spPr>
          <a:xfrm>
            <a:off x="2307261" y="4640508"/>
            <a:ext cx="1898777" cy="12573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8627"/>
                  </a:srgbClr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síťování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88627"/>
                </a:srgbClr>
              </a:solidFill>
              <a:effectLst/>
              <a:uLnTx/>
              <a:uFillTx/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2D106-A55C-42B6-CE9A-FCC37792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E68C287F-708B-AEA0-13A2-482FB44E6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8089339-4C5D-4B49-C22F-8F3CBA3EEE0B}"/>
              </a:ext>
            </a:extLst>
          </p:cNvPr>
          <p:cNvGrpSpPr/>
          <p:nvPr/>
        </p:nvGrpSpPr>
        <p:grpSpPr>
          <a:xfrm>
            <a:off x="0" y="-41814"/>
            <a:ext cx="6035346" cy="2510110"/>
            <a:chOff x="0" y="0"/>
            <a:chExt cx="1589556" cy="6610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AEC3E42-ACF3-B4EE-706A-9E2F4CC1EA5E}"/>
                </a:ext>
              </a:extLst>
            </p:cNvPr>
            <p:cNvSpPr/>
            <p:nvPr/>
          </p:nvSpPr>
          <p:spPr>
            <a:xfrm>
              <a:off x="0" y="0"/>
              <a:ext cx="1589556" cy="661099"/>
            </a:xfrm>
            <a:custGeom>
              <a:avLst/>
              <a:gdLst/>
              <a:ahLst/>
              <a:cxnLst/>
              <a:rect l="l" t="t" r="r" b="b"/>
              <a:pathLst>
                <a:path w="1589556" h="661099">
                  <a:moveTo>
                    <a:pt x="0" y="0"/>
                  </a:moveTo>
                  <a:lnTo>
                    <a:pt x="1589556" y="0"/>
                  </a:lnTo>
                  <a:lnTo>
                    <a:pt x="1589556" y="661099"/>
                  </a:lnTo>
                  <a:lnTo>
                    <a:pt x="0" y="66109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CFA5752-78C8-8B7C-3639-94C49C32D6F2}"/>
                </a:ext>
              </a:extLst>
            </p:cNvPr>
            <p:cNvSpPr txBox="1"/>
            <p:nvPr/>
          </p:nvSpPr>
          <p:spPr>
            <a:xfrm>
              <a:off x="0" y="-47625"/>
              <a:ext cx="1589556" cy="70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36A1588-8BFA-0954-B91B-7AA30A00E669}"/>
              </a:ext>
            </a:extLst>
          </p:cNvPr>
          <p:cNvSpPr/>
          <p:nvPr/>
        </p:nvSpPr>
        <p:spPr>
          <a:xfrm>
            <a:off x="16381983" y="595135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81B614C-B360-FAE9-B4CF-802FFEDC72C6}"/>
              </a:ext>
            </a:extLst>
          </p:cNvPr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3EBAD92-AE0D-702B-B15C-2D34626EFFE8}"/>
              </a:ext>
            </a:extLst>
          </p:cNvPr>
          <p:cNvSpPr txBox="1"/>
          <p:nvPr/>
        </p:nvSpPr>
        <p:spPr>
          <a:xfrm>
            <a:off x="576506" y="950381"/>
            <a:ext cx="5277985" cy="9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KAZUISTIKA</a:t>
            </a:r>
            <a:r>
              <a:rPr lang="cs-CZ" sz="5199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</a:t>
            </a:r>
            <a:endParaRPr lang="en-US" sz="5199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B0BC4D7-5D07-9603-55EA-5F2EB1520C7D}"/>
              </a:ext>
            </a:extLst>
          </p:cNvPr>
          <p:cNvSpPr txBox="1"/>
          <p:nvPr/>
        </p:nvSpPr>
        <p:spPr>
          <a:xfrm>
            <a:off x="221280" y="3478713"/>
            <a:ext cx="9780212" cy="4953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2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Druhoválečná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 veteránka, nar. 1929</a:t>
            </a:r>
          </a:p>
          <a:p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Klientka upoutaná na invalidní vozík, v důsledku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bydlení v domě bez výtahu 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byla vystavena několikaleté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sociální izolaci 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a úplné závislosti na asistenci druhé osoby. </a:t>
            </a:r>
          </a:p>
          <a:p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Poté, co se původně zvažovaná zápůjčka </a:t>
            </a:r>
            <a:r>
              <a:rPr lang="cs-CZ" sz="22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schodolezu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 ukázala jako technicky i uživatelsky nedostatečná, byla v rámci programu „Výbava“ z VFS  realizována instalace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šikmé zvedací plošiny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 v hodnotě 360 000 Kč. Pomoc získala také díky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projektu kompenzační pomůcky od </a:t>
            </a:r>
            <a:r>
              <a:rPr lang="cs-CZ" sz="2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ČsOL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, pro odstranění komunikační bariéry jí byla doma instalovaná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bezdrátová poslechová souprava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. </a:t>
            </a:r>
          </a:p>
          <a:p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Tato komplexní intervence úspěšně odstranila kritickou architektonickou překážku, čímž klientce navrátila osobní autonomii, umožnila jí bezbariérový kontakt s vnějším okolím a zásadně zvýšila kvalitu jejího života v domácím prostředí</a:t>
            </a:r>
            <a:r>
              <a:rPr lang="cs-CZ" dirty="0"/>
              <a:t>.</a:t>
            </a:r>
          </a:p>
        </p:txBody>
      </p:sp>
      <p:pic>
        <p:nvPicPr>
          <p:cNvPr id="1026" name="Picture 2" descr="Může jít o obrázek skútr">
            <a:extLst>
              <a:ext uri="{FF2B5EF4-FFF2-40B4-BE49-F238E27FC236}">
                <a16:creationId xmlns:a16="http://schemas.microsoft.com/office/drawing/2014/main" id="{587CFC66-1C45-ED24-49FC-19337D003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7695" b="6420"/>
          <a:stretch>
            <a:fillRect/>
          </a:stretch>
        </p:blipFill>
        <p:spPr bwMode="auto">
          <a:xfrm>
            <a:off x="10152470" y="2160700"/>
            <a:ext cx="6734873" cy="76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16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109EA-9C76-2787-29D9-FBAEE345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D28163B6-7960-FB34-877E-E2DF2049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F4CC172-0287-05A2-E306-F4812E61C431}"/>
              </a:ext>
            </a:extLst>
          </p:cNvPr>
          <p:cNvGrpSpPr/>
          <p:nvPr/>
        </p:nvGrpSpPr>
        <p:grpSpPr>
          <a:xfrm>
            <a:off x="0" y="-41814"/>
            <a:ext cx="6035346" cy="2510110"/>
            <a:chOff x="0" y="0"/>
            <a:chExt cx="1589556" cy="6610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845EEE-2479-B6A2-F4D4-7306F4D70777}"/>
                </a:ext>
              </a:extLst>
            </p:cNvPr>
            <p:cNvSpPr/>
            <p:nvPr/>
          </p:nvSpPr>
          <p:spPr>
            <a:xfrm>
              <a:off x="0" y="0"/>
              <a:ext cx="1589556" cy="661099"/>
            </a:xfrm>
            <a:custGeom>
              <a:avLst/>
              <a:gdLst/>
              <a:ahLst/>
              <a:cxnLst/>
              <a:rect l="l" t="t" r="r" b="b"/>
              <a:pathLst>
                <a:path w="1589556" h="661099">
                  <a:moveTo>
                    <a:pt x="0" y="0"/>
                  </a:moveTo>
                  <a:lnTo>
                    <a:pt x="1589556" y="0"/>
                  </a:lnTo>
                  <a:lnTo>
                    <a:pt x="1589556" y="661099"/>
                  </a:lnTo>
                  <a:lnTo>
                    <a:pt x="0" y="66109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58A770F-6114-B746-BC48-3ADE5895BD51}"/>
                </a:ext>
              </a:extLst>
            </p:cNvPr>
            <p:cNvSpPr txBox="1"/>
            <p:nvPr/>
          </p:nvSpPr>
          <p:spPr>
            <a:xfrm>
              <a:off x="0" y="-47625"/>
              <a:ext cx="1589556" cy="70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D977361-537F-9456-2E90-1141C9D9A452}"/>
              </a:ext>
            </a:extLst>
          </p:cNvPr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09C6EB9-5A2C-1405-5C6C-9DB779BA231B}"/>
              </a:ext>
            </a:extLst>
          </p:cNvPr>
          <p:cNvSpPr txBox="1"/>
          <p:nvPr/>
        </p:nvSpPr>
        <p:spPr>
          <a:xfrm>
            <a:off x="576506" y="950381"/>
            <a:ext cx="5277985" cy="9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KAZUISTIKA</a:t>
            </a:r>
            <a:r>
              <a:rPr lang="cs-CZ" sz="5199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3</a:t>
            </a:r>
            <a:endParaRPr lang="en-US" sz="5199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D896C1B-975B-E5F8-E10F-FAD9A5508CD6}"/>
              </a:ext>
            </a:extLst>
          </p:cNvPr>
          <p:cNvSpPr txBox="1"/>
          <p:nvPr/>
        </p:nvSpPr>
        <p:spPr>
          <a:xfrm>
            <a:off x="333759" y="2749503"/>
            <a:ext cx="9856412" cy="6368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VV, nar. 1968, KFOR</a:t>
            </a:r>
          </a:p>
          <a:p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Na základě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síťování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 veřejné správy jsme obdrželi informaci o VV využívajícím pobytovou sociální službu –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domov se zvláštním režimem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. Informaci jsme převzali od veřejné opatrovnice, která je klientovi přidělena soudem pro omezení některých jeho práv. Jedná se o VV, který je od roku 2019 umístěn v DZR.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Vysoká amputace dolních končetin, ochrnutá pravá polovina těla, afázie 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(nemluví).</a:t>
            </a:r>
          </a:p>
          <a:p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Klient </a:t>
            </a:r>
            <a:r>
              <a:rPr lang="cs-CZ" sz="22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nakontaktován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 pracovníky APVV, přičemž zjištěno, že se s VV znají z minulosti, z mise. Z programu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VFS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 (výbava) zajištěny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nákladné kompenzační pomůcky 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pro usnadnění života klienta, dále z 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dotačního programu využit transport klienta 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do zařízení sociálních služeb s odlehčovací službou. </a:t>
            </a:r>
            <a:r>
              <a:rPr lang="cs-CZ" sz="2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Klientovi z příspěvku na sociální služby hradíme měsíční úhradu za jednolůžkový pokoj</a:t>
            </a:r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, jako nadstandardní službu v DZR.</a:t>
            </a:r>
          </a:p>
          <a:p>
            <a:r>
              <a:rPr lang="cs-CZ" sz="2299" dirty="0">
                <a:solidFill>
                  <a:srgbClr val="000000"/>
                </a:solidFill>
                <a:latin typeface="Open Sans 1"/>
                <a:ea typeface="Open Sans 1"/>
                <a:cs typeface="Open Sans 1"/>
              </a:rPr>
              <a:t>Pracovníci APVV jsou s klientem a jeho opatrovnictví v pravidelném kontaktu. I přes snížené schopnosti VV se s ním naučili dobře dorozumět. Klienta zapojují zpět do komunity VV zprostředkováním kontaktů s ostatními kolegy z mise.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EC5D093-2C22-6EF9-CB67-13CB85471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525" y="21535"/>
            <a:ext cx="8093765" cy="80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869817" y="0"/>
            <a:ext cx="6418183" cy="10287000"/>
            <a:chOff x="0" y="0"/>
            <a:chExt cx="169038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0386" cy="2709333"/>
            </a:xfrm>
            <a:custGeom>
              <a:avLst/>
              <a:gdLst/>
              <a:ahLst/>
              <a:cxnLst/>
              <a:rect l="l" t="t" r="r" b="b"/>
              <a:pathLst>
                <a:path w="1690386" h="2709333">
                  <a:moveTo>
                    <a:pt x="0" y="0"/>
                  </a:moveTo>
                  <a:lnTo>
                    <a:pt x="1690386" y="0"/>
                  </a:lnTo>
                  <a:lnTo>
                    <a:pt x="169038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690386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cs-CZ" sz="3600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Zahraniční statistika PTSD</a:t>
              </a:r>
            </a:p>
            <a:p>
              <a:pPr algn="ctr">
                <a:lnSpc>
                  <a:spcPts val="5599"/>
                </a:lnSpc>
              </a:pPr>
              <a:endParaRPr lang="cs-CZ" sz="3600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5599"/>
                </a:lnSpc>
              </a:pPr>
              <a:endParaRPr lang="cs-CZ" sz="3600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5599"/>
                </a:lnSpc>
              </a:pPr>
              <a:endParaRPr lang="cs-CZ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5599"/>
                </a:lnSpc>
              </a:pPr>
              <a:endParaRPr lang="cs-CZ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5599"/>
                </a:lnSpc>
              </a:pPr>
              <a:endParaRPr lang="cs-CZ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5599"/>
                </a:lnSpc>
              </a:pPr>
              <a:endParaRPr lang="cs-CZ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5599"/>
                </a:lnSpc>
              </a:pPr>
              <a:endParaRPr lang="cs-CZ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5599"/>
                </a:lnSpc>
              </a:pPr>
              <a:endParaRPr lang="en-US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3499"/>
                </a:lnSpc>
              </a:pPr>
              <a:endParaRPr lang="en-US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6519148" y="239305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4" y="0"/>
                </a:lnTo>
                <a:lnTo>
                  <a:pt x="1480304" y="1351209"/>
                </a:lnTo>
                <a:lnTo>
                  <a:pt x="0" y="1351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276545" y="810135"/>
            <a:ext cx="8515814" cy="2014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131"/>
              </a:lnSpc>
              <a:spcBef>
                <a:spcPct val="0"/>
              </a:spcBef>
            </a:pPr>
            <a:r>
              <a:rPr lang="en-US" sz="5808" spc="1132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AKTUÁLNÍ PROBLEMATIKA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1959" y="3030798"/>
            <a:ext cx="10831841" cy="7151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Psychosociální</a:t>
            </a:r>
            <a:r>
              <a:rPr lang="en-US" sz="24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rizika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: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aktuálně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máme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závažné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záchyty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VV. Byl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zaznamenán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výskyt</a:t>
            </a:r>
            <a:r>
              <a:rPr lang="cs-CZ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post-traumatické epilepsie z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tzv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  <a:r>
              <a:rPr lang="en-US" sz="24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blast </a:t>
            </a:r>
            <a:r>
              <a:rPr lang="en-US" sz="2499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syndromu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  <a:endParaRPr lang="cs-CZ" sz="24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Máme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informace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o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sebevraždách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po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ukončení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činné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služby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  <a:endParaRPr lang="cs-CZ" sz="2499" b="1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cs-CZ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PTSD se v ČR projevuje později, významným faktorem je vyšší věk vojáků na misi (Prof. </a:t>
            </a:r>
            <a:r>
              <a:rPr lang="cs-CZ" sz="24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Mudr.</a:t>
            </a:r>
            <a:r>
              <a:rPr lang="cs-CZ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Jan </a:t>
            </a:r>
            <a:r>
              <a:rPr lang="cs-CZ" sz="24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Vevera</a:t>
            </a:r>
            <a:r>
              <a:rPr lang="cs-CZ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PhD.)</a:t>
            </a:r>
          </a:p>
          <a:p>
            <a:pPr marL="269873" lvl="1" algn="l">
              <a:lnSpc>
                <a:spcPts val="3499"/>
              </a:lnSpc>
            </a:pPr>
            <a:endParaRPr lang="en-US" sz="2499" b="1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VV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selhávají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v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běžných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životních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rolích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- </a:t>
            </a:r>
            <a:r>
              <a:rPr lang="en-US" sz="24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absence </a:t>
            </a:r>
            <a:r>
              <a:rPr lang="en-US" sz="2499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sociálních</a:t>
            </a:r>
            <a:r>
              <a:rPr lang="en-US" sz="24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dovednost</a:t>
            </a:r>
            <a:r>
              <a:rPr lang="cs-CZ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í</a:t>
            </a: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Akutní</a:t>
            </a:r>
            <a:r>
              <a:rPr lang="en-US" sz="24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hrozby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: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výše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popsané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vyžaduje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okamžité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posílení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expertní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sítě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pro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psychosociální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dovednosti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endParaRPr lang="cs-CZ" sz="24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endParaRPr lang="cs-CZ" sz="24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cs-CZ" sz="2499" b="1" dirty="0">
                <a:solidFill>
                  <a:srgbClr val="FF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Potřeba obnovit </a:t>
            </a:r>
            <a:r>
              <a:rPr lang="en-US" sz="2499" b="1" dirty="0" err="1">
                <a:solidFill>
                  <a:srgbClr val="FF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psychologick</a:t>
            </a:r>
            <a:r>
              <a:rPr lang="cs-CZ" sz="2499" b="1" dirty="0">
                <a:solidFill>
                  <a:srgbClr val="FF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ou</a:t>
            </a:r>
            <a:r>
              <a:rPr lang="en-US" sz="2499" b="1" dirty="0">
                <a:solidFill>
                  <a:srgbClr val="FF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link</a:t>
            </a:r>
            <a:r>
              <a:rPr lang="cs-CZ" sz="2499" b="1" dirty="0">
                <a:solidFill>
                  <a:srgbClr val="FF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</a:t>
            </a: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cs-CZ" sz="2499" b="1" dirty="0">
                <a:solidFill>
                  <a:srgbClr val="FF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Vyhodnocování sebevražd VV </a:t>
            </a:r>
            <a:endParaRPr lang="en-US" sz="2499" b="1" dirty="0">
              <a:solidFill>
                <a:srgbClr val="FF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cs-CZ" sz="2499" b="1" dirty="0">
                <a:solidFill>
                  <a:srgbClr val="FF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		</a:t>
            </a:r>
            <a:endParaRPr lang="en-US" sz="2499" b="1" dirty="0">
              <a:solidFill>
                <a:srgbClr val="92D05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AD59D831-EF17-67DC-A222-9885CE9A5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89479"/>
              </p:ext>
            </p:extLst>
          </p:nvPr>
        </p:nvGraphicFramePr>
        <p:xfrm>
          <a:off x="12166542" y="2471753"/>
          <a:ext cx="5892858" cy="7106860"/>
        </p:xfrm>
        <a:graphic>
          <a:graphicData uri="http://schemas.openxmlformats.org/drawingml/2006/table">
            <a:tbl>
              <a:tblPr firstRow="1" firstCol="1" bandRow="1"/>
              <a:tblGrid>
                <a:gridCol w="1438275">
                  <a:extLst>
                    <a:ext uri="{9D8B030D-6E8A-4147-A177-3AD203B41FA5}">
                      <a16:colId xmlns:a16="http://schemas.microsoft.com/office/drawing/2014/main" val="1607165759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425872575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224181330"/>
                    </a:ext>
                  </a:extLst>
                </a:gridCol>
                <a:gridCol w="1577398">
                  <a:extLst>
                    <a:ext uri="{9D8B030D-6E8A-4147-A177-3AD203B41FA5}">
                      <a16:colId xmlns:a16="http://schemas.microsoft.com/office/drawing/2014/main" val="30659507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Země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Procento VV/vojáků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Počet VV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Poznámka ke sběru dat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293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Nizozemí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8.2 % → 12.9 %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102 000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longitudinální studie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70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Dánsko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5–10 %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registry + studie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169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Polsko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5–12 %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akademické studie – nízký vzorek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662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Švédsko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2–6 %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207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Finsko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2–8 %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97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ČR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5400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cs-CZ" sz="5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1-3 % v populaci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 err="1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VzP</a:t>
                      </a:r>
                      <a:r>
                        <a:rPr lang="cs-CZ" sz="2400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max 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16 500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nesledujeme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39114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869817" y="-289322"/>
            <a:ext cx="6418183" cy="10584607"/>
            <a:chOff x="0" y="-76200"/>
            <a:chExt cx="1690386" cy="2787715"/>
          </a:xfrm>
        </p:grpSpPr>
        <p:sp>
          <p:nvSpPr>
            <p:cNvPr id="4" name="Freeform 4"/>
            <p:cNvSpPr/>
            <p:nvPr/>
          </p:nvSpPr>
          <p:spPr>
            <a:xfrm>
              <a:off x="0" y="2182"/>
              <a:ext cx="1690386" cy="2709333"/>
            </a:xfrm>
            <a:custGeom>
              <a:avLst/>
              <a:gdLst/>
              <a:ahLst/>
              <a:cxnLst/>
              <a:rect l="l" t="t" r="r" b="b"/>
              <a:pathLst>
                <a:path w="1690386" h="2709333">
                  <a:moveTo>
                    <a:pt x="0" y="0"/>
                  </a:moveTo>
                  <a:lnTo>
                    <a:pt x="1690386" y="0"/>
                  </a:lnTo>
                  <a:lnTo>
                    <a:pt x="169038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690386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360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Projekt "Maison Athos" (</a:t>
              </a:r>
              <a:r>
                <a:rPr lang="en-US" sz="3600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Domy</a:t>
              </a:r>
              <a:r>
                <a:rPr lang="en-US" sz="360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Athos) </a:t>
              </a:r>
              <a:endParaRPr lang="cs-CZ" sz="36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endParaRPr>
            </a:p>
            <a:p>
              <a:pPr marL="342900" indent="-342900" algn="ctr">
                <a:lnSpc>
                  <a:spcPts val="3499"/>
                </a:lnSpc>
                <a:buFont typeface="Arial" panose="020B0604020202020204" pitchFamily="34" charset="0"/>
                <a:buChar char="•"/>
              </a:pPr>
              <a:endPara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endParaRPr>
            </a:p>
            <a:p>
              <a:pPr marL="342900" indent="-342900" algn="ctr">
                <a:lnSpc>
                  <a:spcPts val="3499"/>
                </a:lnSpc>
                <a:buFont typeface="Arial" panose="020B0604020202020204" pitchFamily="34" charset="0"/>
                <a:buChar char="•"/>
              </a:pPr>
              <a:r>
                <a:rPr lang="cs-CZ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realizace ve Francii od roku 2021</a:t>
              </a:r>
            </a:p>
            <a:p>
              <a:pPr marL="342900" indent="-342900" algn="ctr">
                <a:lnSpc>
                  <a:spcPts val="3499"/>
                </a:lnSpc>
                <a:buFont typeface="Arial" panose="020B0604020202020204" pitchFamily="34" charset="0"/>
                <a:buChar char="•"/>
              </a:pP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rehabilitační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domy</a:t>
              </a:r>
              <a:r>
                <a:rPr lang="cs-CZ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(komunitní místa)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pro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vojáky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s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psychickým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zraněním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endPara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endParaRPr>
            </a:p>
            <a:p>
              <a:pPr marL="342900" indent="-342900" algn="ctr">
                <a:lnSpc>
                  <a:spcPts val="3499"/>
                </a:lnSpc>
                <a:buFont typeface="Arial" panose="020B0604020202020204" pitchFamily="34" charset="0"/>
                <a:buChar char="•"/>
              </a:pPr>
              <a:r>
                <a:rPr lang="cs-CZ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v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oják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není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na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neschopence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v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izolaci</a:t>
              </a:r>
              <a:r>
                <a:rPr lang="cs-CZ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 po dobu až 9 měsíců mu náleží plný plat</a:t>
              </a:r>
            </a:p>
            <a:p>
              <a:pPr marL="342900" indent="-342900" algn="ctr">
                <a:lnSpc>
                  <a:spcPts val="3499"/>
                </a:lnSpc>
                <a:buFont typeface="Arial" panose="020B0604020202020204" pitchFamily="34" charset="0"/>
                <a:buChar char="•"/>
              </a:pP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cs-CZ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v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domě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Athos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má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režim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povinnosti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postupnou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terapii</a:t>
              </a:r>
              <a:endPara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endParaRPr>
            </a:p>
            <a:p>
              <a:pPr marL="342900" indent="-342900" algn="ctr">
                <a:lnSpc>
                  <a:spcPts val="3499"/>
                </a:lnSpc>
                <a:buFont typeface="Arial" panose="020B0604020202020204" pitchFamily="34" charset="0"/>
                <a:buChar char="•"/>
              </a:pPr>
              <a:r>
                <a:rPr lang="cs-CZ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ílem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je „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rekonstrukce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“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člověka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jeho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návrat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do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aktivní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služby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nebo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důstojný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přechod</a:t>
              </a:r>
              <a:r>
                <a:rPr lang="en-US" sz="24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do </a:t>
              </a:r>
              <a:r>
                <a:rPr lang="en-US" sz="24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civilu</a:t>
              </a:r>
              <a:endPara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6271302" y="266700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4" y="0"/>
                </a:lnTo>
                <a:lnTo>
                  <a:pt x="1480304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276545" y="810135"/>
            <a:ext cx="8515814" cy="2014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131"/>
              </a:lnSpc>
              <a:spcBef>
                <a:spcPct val="0"/>
              </a:spcBef>
            </a:pPr>
            <a:r>
              <a:rPr lang="en-US" sz="5808" spc="1132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PROGRAMY POMOCI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3639" y="3140075"/>
            <a:ext cx="10309129" cy="4907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chybějící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nástroj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péče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pomoci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VV v</a:t>
            </a:r>
            <a:r>
              <a:rPr lang="cs-CZ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českém prostředí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který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 v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zahraničí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již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léty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prověřený</a:t>
            </a:r>
            <a:endParaRPr lang="en-US" sz="24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800" b="1" u="sng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aktuálně</a:t>
            </a:r>
            <a:r>
              <a:rPr lang="en-US" sz="2800" b="1" u="sng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nás</a:t>
            </a:r>
            <a:r>
              <a:rPr lang="en-US" sz="2800" b="1" u="sng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čeká</a:t>
            </a:r>
            <a:r>
              <a:rPr lang="en-US" sz="2800" b="1" u="sng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založení</a:t>
            </a:r>
            <a:r>
              <a:rPr lang="en-US" sz="2800" b="1" u="sng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projektu</a:t>
            </a:r>
            <a:r>
              <a:rPr lang="en-US" sz="2800" b="1" u="sng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s </a:t>
            </a:r>
            <a:r>
              <a:rPr lang="en-US" sz="2800" b="1" u="sng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projektovým</a:t>
            </a:r>
            <a:r>
              <a:rPr lang="en-US" sz="2800" b="1" u="sng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řízením</a:t>
            </a:r>
            <a:r>
              <a:rPr lang="en-US" sz="2800" b="1" u="sng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tým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vytvoří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a </a:t>
            </a:r>
            <a:r>
              <a:rPr lang="en-US" sz="24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propojí</a:t>
            </a:r>
            <a:r>
              <a:rPr lang="en-US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aktuální</a:t>
            </a:r>
            <a:r>
              <a:rPr lang="en-US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struktury</a:t>
            </a:r>
            <a:r>
              <a:rPr lang="en-US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– ÚVN, ÚLZ, APVV a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další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odborníky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s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cílem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unifikovat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pomoc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klientovi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v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definovaných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situacích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pomoci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budou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zaměřeny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jak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zdravotní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oblast</a:t>
            </a:r>
            <a:r>
              <a:rPr lang="cs-CZ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péči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o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duševní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zdraví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programy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pro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rodinu</a:t>
            </a:r>
            <a:r>
              <a:rPr lang="cs-CZ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komunitu tak na edukaci velitelů.</a:t>
            </a: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Důležité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VV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nahlížet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podle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absolvované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mise,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protože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každá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mise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byla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specifická</a:t>
            </a:r>
            <a:r>
              <a:rPr lang="en-US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171B778D-662C-AE28-58B7-20C7D49A36F7}"/>
              </a:ext>
            </a:extLst>
          </p:cNvPr>
          <p:cNvGrpSpPr/>
          <p:nvPr/>
        </p:nvGrpSpPr>
        <p:grpSpPr>
          <a:xfrm>
            <a:off x="609600" y="8210645"/>
            <a:ext cx="10833102" cy="1343724"/>
            <a:chOff x="0" y="-47625"/>
            <a:chExt cx="1591422" cy="73493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95AF3682-5AD9-355E-B646-79E14CE59237}"/>
                </a:ext>
              </a:extLst>
            </p:cNvPr>
            <p:cNvSpPr/>
            <p:nvPr/>
          </p:nvSpPr>
          <p:spPr>
            <a:xfrm>
              <a:off x="1866" y="26213"/>
              <a:ext cx="1589556" cy="661099"/>
            </a:xfrm>
            <a:custGeom>
              <a:avLst/>
              <a:gdLst/>
              <a:ahLst/>
              <a:cxnLst/>
              <a:rect l="l" t="t" r="r" b="b"/>
              <a:pathLst>
                <a:path w="1589556" h="661099">
                  <a:moveTo>
                    <a:pt x="0" y="0"/>
                  </a:moveTo>
                  <a:lnTo>
                    <a:pt x="1589556" y="0"/>
                  </a:lnTo>
                  <a:lnTo>
                    <a:pt x="1589556" y="661099"/>
                  </a:lnTo>
                  <a:lnTo>
                    <a:pt x="0" y="66109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r>
                <a:rPr lang="cs-CZ" sz="3200" dirty="0">
                  <a:solidFill>
                    <a:schemeClr val="bg1"/>
                  </a:solidFill>
                </a:rPr>
                <a:t>1. záchyt PTSD -&gt; 2. diagnostika -&gt; 3. aplikace programu pomoci -&gt; 4. rozhodnutí o další kariéře v AČR</a:t>
              </a: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ECAF7642-BC64-AFC4-97DE-F9C7E377EA95}"/>
                </a:ext>
              </a:extLst>
            </p:cNvPr>
            <p:cNvSpPr txBox="1"/>
            <p:nvPr/>
          </p:nvSpPr>
          <p:spPr>
            <a:xfrm>
              <a:off x="0" y="-47625"/>
              <a:ext cx="1589556" cy="70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1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869817" y="0"/>
            <a:ext cx="6418183" cy="10287000"/>
            <a:chOff x="0" y="0"/>
            <a:chExt cx="169038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0386" cy="2709333"/>
            </a:xfrm>
            <a:custGeom>
              <a:avLst/>
              <a:gdLst/>
              <a:ahLst/>
              <a:cxnLst/>
              <a:rect l="l" t="t" r="r" b="b"/>
              <a:pathLst>
                <a:path w="1690386" h="2709333">
                  <a:moveTo>
                    <a:pt x="0" y="0"/>
                  </a:moveTo>
                  <a:lnTo>
                    <a:pt x="1690386" y="0"/>
                  </a:lnTo>
                  <a:lnTo>
                    <a:pt x="169038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9038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Národní</a:t>
              </a:r>
              <a:r>
                <a:rPr lang="en-US" sz="2399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a </a:t>
              </a:r>
              <a:r>
                <a:rPr lang="en-US" sz="2399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regionální</a:t>
              </a:r>
              <a:r>
                <a:rPr lang="en-US" sz="2399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partnerský</a:t>
              </a:r>
              <a:r>
                <a:rPr lang="en-US" sz="2399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plán</a:t>
              </a:r>
              <a:endParaRPr lang="en-US" sz="23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3359"/>
                </a:lnSpc>
              </a:pPr>
              <a:endParaRPr lang="en-US" sz="23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518157" lvl="1" indent="-259078" algn="l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Digitalizace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průkazu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VV a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integrace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</a:p>
            <a:p>
              <a:pPr algn="l">
                <a:lnSpc>
                  <a:spcPts val="3359"/>
                </a:lnSpc>
              </a:pP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     do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státních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registrů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– data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využije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také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 </a:t>
              </a:r>
            </a:p>
            <a:p>
              <a:pPr algn="l">
                <a:lnSpc>
                  <a:spcPts val="3359"/>
                </a:lnSpc>
              </a:pP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     PČR.</a:t>
              </a:r>
            </a:p>
            <a:p>
              <a:pPr marL="518157" lvl="1" indent="-259078" algn="l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Expertní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síť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pro trauma a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psychosociální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odolnost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(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screeningy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včasná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detekce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) –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sociálně-zdravotní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pomezí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.</a:t>
              </a:r>
            </a:p>
            <a:p>
              <a:pPr marL="518157" lvl="1" indent="-259078" algn="l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Infrastruktura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péče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v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regionech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(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výstavba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modernizace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domovů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pro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seniory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odlehčovací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péče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domácí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péče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atp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.)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sociálně-zdravotní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pomezí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.</a:t>
              </a:r>
            </a:p>
            <a:p>
              <a:pPr marL="518157" lvl="1" indent="-259078" algn="l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Reintegrace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lidský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kapitál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(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osvěta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rekvalifikace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VV do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pomáhajících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profesí</a:t>
              </a:r>
              <a:r>
                <a:rPr lang="en-US" sz="2399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).</a:t>
              </a:r>
            </a:p>
            <a:p>
              <a:pPr algn="l">
                <a:lnSpc>
                  <a:spcPts val="3359"/>
                </a:lnSpc>
              </a:pPr>
              <a:endParaRPr lang="en-US" sz="23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84450" y="2938335"/>
            <a:ext cx="4255995" cy="1941116"/>
            <a:chOff x="0" y="0"/>
            <a:chExt cx="1120920" cy="511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0920" cy="511240"/>
            </a:xfrm>
            <a:custGeom>
              <a:avLst/>
              <a:gdLst/>
              <a:ahLst/>
              <a:cxnLst/>
              <a:rect l="l" t="t" r="r" b="b"/>
              <a:pathLst>
                <a:path w="1120920" h="511240">
                  <a:moveTo>
                    <a:pt x="92772" y="0"/>
                  </a:moveTo>
                  <a:lnTo>
                    <a:pt x="1028148" y="0"/>
                  </a:lnTo>
                  <a:cubicBezTo>
                    <a:pt x="1079385" y="0"/>
                    <a:pt x="1120920" y="41536"/>
                    <a:pt x="1120920" y="92772"/>
                  </a:cubicBezTo>
                  <a:lnTo>
                    <a:pt x="1120920" y="418468"/>
                  </a:lnTo>
                  <a:cubicBezTo>
                    <a:pt x="1120920" y="469705"/>
                    <a:pt x="1079385" y="511240"/>
                    <a:pt x="1028148" y="511240"/>
                  </a:cubicBezTo>
                  <a:lnTo>
                    <a:pt x="92772" y="511240"/>
                  </a:lnTo>
                  <a:cubicBezTo>
                    <a:pt x="68167" y="511240"/>
                    <a:pt x="44571" y="501466"/>
                    <a:pt x="27172" y="484068"/>
                  </a:cubicBezTo>
                  <a:cubicBezTo>
                    <a:pt x="9774" y="466670"/>
                    <a:pt x="0" y="443073"/>
                    <a:pt x="0" y="418468"/>
                  </a:cubicBezTo>
                  <a:lnTo>
                    <a:pt x="0" y="92772"/>
                  </a:lnTo>
                  <a:cubicBezTo>
                    <a:pt x="0" y="41536"/>
                    <a:pt x="41536" y="0"/>
                    <a:pt x="9277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4AA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120920" cy="57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4A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AKTUÁLNĚ MÁME 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004A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1 150 VV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6535400" y="347787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4" y="0"/>
                </a:lnTo>
                <a:lnTo>
                  <a:pt x="1480304" y="1351209"/>
                </a:lnTo>
                <a:lnTo>
                  <a:pt x="0" y="1351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696255" y="2838922"/>
            <a:ext cx="6602470" cy="6948360"/>
            <a:chOff x="-7853" y="-2835"/>
            <a:chExt cx="1738922" cy="1830021"/>
          </a:xfrm>
        </p:grpSpPr>
        <p:sp>
          <p:nvSpPr>
            <p:cNvPr id="11" name="Freeform 11"/>
            <p:cNvSpPr/>
            <p:nvPr/>
          </p:nvSpPr>
          <p:spPr>
            <a:xfrm>
              <a:off x="-7853" y="-2835"/>
              <a:ext cx="1731069" cy="1830021"/>
            </a:xfrm>
            <a:custGeom>
              <a:avLst/>
              <a:gdLst/>
              <a:ahLst/>
              <a:cxnLst/>
              <a:rect l="l" t="t" r="r" b="b"/>
              <a:pathLst>
                <a:path w="1731069" h="1772102">
                  <a:moveTo>
                    <a:pt x="60073" y="0"/>
                  </a:moveTo>
                  <a:lnTo>
                    <a:pt x="1670996" y="0"/>
                  </a:lnTo>
                  <a:cubicBezTo>
                    <a:pt x="1704174" y="0"/>
                    <a:pt x="1731069" y="26896"/>
                    <a:pt x="1731069" y="60073"/>
                  </a:cubicBezTo>
                  <a:lnTo>
                    <a:pt x="1731069" y="1712029"/>
                  </a:lnTo>
                  <a:cubicBezTo>
                    <a:pt x="1731069" y="1745206"/>
                    <a:pt x="1704174" y="1772102"/>
                    <a:pt x="1670996" y="1772102"/>
                  </a:cubicBezTo>
                  <a:lnTo>
                    <a:pt x="60073" y="1772102"/>
                  </a:lnTo>
                  <a:cubicBezTo>
                    <a:pt x="26896" y="1772102"/>
                    <a:pt x="0" y="1745206"/>
                    <a:pt x="0" y="1712029"/>
                  </a:cubicBezTo>
                  <a:lnTo>
                    <a:pt x="0" y="60073"/>
                  </a:lnTo>
                  <a:cubicBezTo>
                    <a:pt x="0" y="26896"/>
                    <a:pt x="26896" y="0"/>
                    <a:pt x="6007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4AA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1778"/>
              <a:ext cx="1731069" cy="1710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2499" b="1" u="none" strike="noStrike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2499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2499" b="1" u="none" strike="noStrike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2499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2499" b="1" u="none" strike="noStrike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2499" b="1" u="none" strike="noStrike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 u="none" strike="noStrike" dirty="0">
                  <a:solidFill>
                    <a:srgbClr val="004A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DOMOV VLČÍ MÁK ÚVN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sng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Domov</a:t>
              </a:r>
              <a:r>
                <a:rPr lang="en-US" sz="2499" u="sng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 pro </a:t>
              </a:r>
              <a:r>
                <a:rPr lang="en-US" sz="2499" u="sng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seniory</a:t>
              </a:r>
              <a:endParaRPr lang="en-US" sz="2499" u="sng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nad</a:t>
              </a:r>
              <a:r>
                <a:rPr lang="en-US" sz="2499" u="none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 55 let </a:t>
              </a:r>
              <a:r>
                <a:rPr lang="en-US" sz="2499" u="none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věku</a:t>
              </a:r>
              <a:r>
                <a:rPr lang="cs-CZ" sz="2499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 - </a:t>
              </a:r>
              <a:r>
                <a:rPr lang="en-US" sz="2499" u="none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49 </a:t>
              </a:r>
              <a:r>
                <a:rPr lang="en-US" sz="2499" u="none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lůžek</a:t>
              </a: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sng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Domov</a:t>
              </a:r>
              <a:r>
                <a:rPr lang="en-US" sz="2499" u="sng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 se </a:t>
              </a:r>
              <a:r>
                <a:rPr lang="en-US" sz="2499" u="sng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zvláštním</a:t>
              </a:r>
              <a:r>
                <a:rPr lang="en-US" sz="2499" u="sng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99" u="sng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režimem</a:t>
              </a:r>
              <a:endParaRPr lang="en-US" sz="2499" u="sng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nad</a:t>
              </a:r>
              <a:r>
                <a:rPr lang="en-US" sz="2499" u="none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 65 let</a:t>
              </a:r>
              <a:r>
                <a:rPr lang="cs-CZ" sz="2499" u="none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 - </a:t>
              </a:r>
              <a:r>
                <a:rPr lang="en-US" sz="2499" u="none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30 </a:t>
              </a:r>
              <a:r>
                <a:rPr lang="en-US" sz="2499" u="none" strike="noStrike" dirty="0" err="1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lůžek</a:t>
              </a:r>
              <a:endParaRPr lang="cs-CZ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1400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cs-CZ" sz="2499" b="1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VN Olomouc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cs-CZ" sz="2499" u="none" strike="noStrike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10 lůžek LDN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cs-CZ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cs-CZ" sz="2499" b="1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Domov péče o VV  Bílý kříž Karlovy Vary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cs-CZ" sz="2499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28 míst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cs-CZ" sz="2499" dirty="0">
                  <a:solidFill>
                    <a:srgbClr val="004AAD"/>
                  </a:solidFill>
                  <a:latin typeface="Poppins"/>
                  <a:ea typeface="Poppins"/>
                  <a:cs typeface="Poppins"/>
                  <a:sym typeface="Poppins"/>
                </a:rPr>
                <a:t>V Praze nebyl po požáru v roce 2021 obnoven. 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cs-CZ" sz="2499" u="sng" dirty="0">
                  <a:solidFill>
                    <a:srgbClr val="FF0000"/>
                  </a:solidFill>
                  <a:latin typeface="Poppins"/>
                  <a:ea typeface="Poppins"/>
                  <a:cs typeface="Poppins"/>
                  <a:sym typeface="Poppins"/>
                </a:rPr>
                <a:t>Nedostatečné pokrytí v rámci ČR!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054"/>
                </a:lnSpc>
                <a:spcBef>
                  <a:spcPct val="0"/>
                </a:spcBef>
              </a:pP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054"/>
                </a:lnSpc>
                <a:spcBef>
                  <a:spcPct val="0"/>
                </a:spcBef>
              </a:pP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054"/>
                </a:lnSpc>
                <a:spcBef>
                  <a:spcPct val="0"/>
                </a:spcBef>
              </a:pP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054"/>
                </a:lnSpc>
                <a:spcBef>
                  <a:spcPct val="0"/>
                </a:spcBef>
              </a:pP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054"/>
                </a:lnSpc>
                <a:spcBef>
                  <a:spcPct val="0"/>
                </a:spcBef>
              </a:pP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3054"/>
                </a:lnSpc>
                <a:spcBef>
                  <a:spcPct val="0"/>
                </a:spcBef>
              </a:pPr>
              <a:endParaRPr lang="en-US" sz="2499" u="none" strike="noStrike" dirty="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42372" y="5013838"/>
            <a:ext cx="4255995" cy="1941116"/>
            <a:chOff x="0" y="0"/>
            <a:chExt cx="1120920" cy="5112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0920" cy="511240"/>
            </a:xfrm>
            <a:custGeom>
              <a:avLst/>
              <a:gdLst/>
              <a:ahLst/>
              <a:cxnLst/>
              <a:rect l="l" t="t" r="r" b="b"/>
              <a:pathLst>
                <a:path w="1120920" h="511240">
                  <a:moveTo>
                    <a:pt x="92772" y="0"/>
                  </a:moveTo>
                  <a:lnTo>
                    <a:pt x="1028148" y="0"/>
                  </a:lnTo>
                  <a:cubicBezTo>
                    <a:pt x="1079385" y="0"/>
                    <a:pt x="1120920" y="41536"/>
                    <a:pt x="1120920" y="92772"/>
                  </a:cubicBezTo>
                  <a:lnTo>
                    <a:pt x="1120920" y="418468"/>
                  </a:lnTo>
                  <a:cubicBezTo>
                    <a:pt x="1120920" y="469705"/>
                    <a:pt x="1079385" y="511240"/>
                    <a:pt x="1028148" y="511240"/>
                  </a:cubicBezTo>
                  <a:lnTo>
                    <a:pt x="92772" y="511240"/>
                  </a:lnTo>
                  <a:cubicBezTo>
                    <a:pt x="68167" y="511240"/>
                    <a:pt x="44571" y="501466"/>
                    <a:pt x="27172" y="484068"/>
                  </a:cubicBezTo>
                  <a:cubicBezTo>
                    <a:pt x="9774" y="466670"/>
                    <a:pt x="0" y="443073"/>
                    <a:pt x="0" y="418468"/>
                  </a:cubicBezTo>
                  <a:lnTo>
                    <a:pt x="0" y="92772"/>
                  </a:lnTo>
                  <a:cubicBezTo>
                    <a:pt x="0" y="41536"/>
                    <a:pt x="41536" y="0"/>
                    <a:pt x="9277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4AA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120920" cy="57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4A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 ROCE 2031 BUDEME </a:t>
              </a:r>
            </a:p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004A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MÍT 3 700 VV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24280" y="1089463"/>
            <a:ext cx="6378616" cy="98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131"/>
              </a:lnSpc>
              <a:spcBef>
                <a:spcPct val="0"/>
              </a:spcBef>
            </a:pPr>
            <a:r>
              <a:rPr lang="en-US" sz="5808" spc="1132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VÝHLED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442372" y="7088303"/>
            <a:ext cx="4255995" cy="2559685"/>
            <a:chOff x="0" y="0"/>
            <a:chExt cx="1120920" cy="6741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0920" cy="674156"/>
            </a:xfrm>
            <a:custGeom>
              <a:avLst/>
              <a:gdLst/>
              <a:ahLst/>
              <a:cxnLst/>
              <a:rect l="l" t="t" r="r" b="b"/>
              <a:pathLst>
                <a:path w="1120920" h="674156">
                  <a:moveTo>
                    <a:pt x="92772" y="0"/>
                  </a:moveTo>
                  <a:lnTo>
                    <a:pt x="1028148" y="0"/>
                  </a:lnTo>
                  <a:cubicBezTo>
                    <a:pt x="1079385" y="0"/>
                    <a:pt x="1120920" y="41536"/>
                    <a:pt x="1120920" y="92772"/>
                  </a:cubicBezTo>
                  <a:lnTo>
                    <a:pt x="1120920" y="581383"/>
                  </a:lnTo>
                  <a:cubicBezTo>
                    <a:pt x="1120920" y="632620"/>
                    <a:pt x="1079385" y="674156"/>
                    <a:pt x="1028148" y="674156"/>
                  </a:cubicBezTo>
                  <a:lnTo>
                    <a:pt x="92772" y="674156"/>
                  </a:lnTo>
                  <a:cubicBezTo>
                    <a:pt x="68167" y="674156"/>
                    <a:pt x="44571" y="664381"/>
                    <a:pt x="27172" y="646983"/>
                  </a:cubicBezTo>
                  <a:cubicBezTo>
                    <a:pt x="9774" y="629585"/>
                    <a:pt x="0" y="605988"/>
                    <a:pt x="0" y="581383"/>
                  </a:cubicBezTo>
                  <a:lnTo>
                    <a:pt x="0" y="92772"/>
                  </a:lnTo>
                  <a:cubicBezTo>
                    <a:pt x="0" y="41536"/>
                    <a:pt x="41536" y="0"/>
                    <a:pt x="9277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F000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120920" cy="740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 dirty="0">
                  <a:solidFill>
                    <a:srgbClr val="FF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VÝVOJ VYŽADUJE URGENTNÍ </a:t>
              </a:r>
              <a:r>
                <a:rPr lang="en-US" sz="2499" b="1">
                  <a:solidFill>
                    <a:srgbClr val="FF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NAVÝŠENÍ KAPACIT </a:t>
              </a:r>
              <a:r>
                <a:rPr lang="en-US" sz="2499" b="1" dirty="0">
                  <a:solidFill>
                    <a:srgbClr val="FF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 ROZVOJ ODLEHČOVACÍCH SLUŽEB A DOMÁCÍ PÉČE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4501296"/>
            <a:ext cx="18418759" cy="2006600"/>
            <a:chOff x="0" y="0"/>
            <a:chExt cx="4889632" cy="528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89632" cy="528487"/>
            </a:xfrm>
            <a:custGeom>
              <a:avLst/>
              <a:gdLst/>
              <a:ahLst/>
              <a:cxnLst/>
              <a:rect l="l" t="t" r="r" b="b"/>
              <a:pathLst>
                <a:path w="4889632" h="528487">
                  <a:moveTo>
                    <a:pt x="0" y="0"/>
                  </a:moveTo>
                  <a:lnTo>
                    <a:pt x="4889632" y="0"/>
                  </a:lnTo>
                  <a:lnTo>
                    <a:pt x="4889632" y="528487"/>
                  </a:lnTo>
                  <a:lnTo>
                    <a:pt x="0" y="528487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89632" cy="576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97435" y="1893910"/>
            <a:ext cx="11693130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VOJENSKÝ FOND SOLIDARITY</a:t>
            </a:r>
          </a:p>
        </p:txBody>
      </p:sp>
      <p:sp>
        <p:nvSpPr>
          <p:cNvPr id="7" name="Freeform 7"/>
          <p:cNvSpPr/>
          <p:nvPr/>
        </p:nvSpPr>
        <p:spPr>
          <a:xfrm>
            <a:off x="16038258" y="554643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3297435" y="2842854"/>
            <a:ext cx="1164519" cy="1319956"/>
          </a:xfrm>
          <a:custGeom>
            <a:avLst/>
            <a:gdLst/>
            <a:ahLst/>
            <a:cxnLst/>
            <a:rect l="l" t="t" r="r" b="b"/>
            <a:pathLst>
              <a:path w="1164519" h="1319956">
                <a:moveTo>
                  <a:pt x="0" y="0"/>
                </a:moveTo>
                <a:lnTo>
                  <a:pt x="1164520" y="0"/>
                </a:lnTo>
                <a:lnTo>
                  <a:pt x="1164520" y="1319956"/>
                </a:lnTo>
                <a:lnTo>
                  <a:pt x="0" y="1319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23" r="-4223" b="-24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822916" y="2842854"/>
            <a:ext cx="1354588" cy="1444042"/>
          </a:xfrm>
          <a:custGeom>
            <a:avLst/>
            <a:gdLst/>
            <a:ahLst/>
            <a:cxnLst/>
            <a:rect l="l" t="t" r="r" b="b"/>
            <a:pathLst>
              <a:path w="1354588" h="1444042">
                <a:moveTo>
                  <a:pt x="0" y="0"/>
                </a:moveTo>
                <a:lnTo>
                  <a:pt x="1354588" y="0"/>
                </a:lnTo>
                <a:lnTo>
                  <a:pt x="1354588" y="1444042"/>
                </a:lnTo>
                <a:lnTo>
                  <a:pt x="0" y="1444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6511" t="-115007" r="-358188" b="-12517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635163" y="7613750"/>
            <a:ext cx="1843029" cy="184302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78023" y="712585"/>
            <a:ext cx="7331955" cy="96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2739">
                <a:solidFill>
                  <a:srgbClr val="303642"/>
                </a:solidFill>
                <a:latin typeface="Roboto"/>
                <a:ea typeface="Roboto"/>
                <a:cs typeface="Roboto"/>
                <a:sym typeface="Roboto"/>
              </a:rPr>
              <a:t>SPOLEČNÝ PROJEKT MINISTERSTVA OBRANY A CHARITY ČR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36534" y="2776179"/>
            <a:ext cx="9014932" cy="118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VFS vznikl 9. března 2015, kdy impulsem bylo úmrtí pěti českých vojáků v Afghánistánu v roce 2014. VFS poskytuje finanční pomoc vojákům, válečným veteránům a jejich blízkým.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9653" y="5126770"/>
            <a:ext cx="326388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VÝBAVA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0397" y="5126770"/>
            <a:ext cx="326388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PŘEKLENUTÍ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96392" y="6784121"/>
            <a:ext cx="4247608" cy="79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210 000 Kč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1 x 36 měsíců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85383" y="4774345"/>
            <a:ext cx="455964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NEZAOPATŘENÉ DÍTĚ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226126" y="4774345"/>
            <a:ext cx="326388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ZDRAVOTNÍ PÉČE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4388" y="6631802"/>
            <a:ext cx="4247608" cy="79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500 000 Kč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2 x 36 měsíců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85383" y="6631802"/>
            <a:ext cx="4247608" cy="79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50 000 Kč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každoročně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34265" y="6631802"/>
            <a:ext cx="4247608" cy="79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500 000 Kč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2 x 36 měsíců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58639" y="8076275"/>
            <a:ext cx="13471072" cy="118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Programy Vojenského fondu solidarity představují konkrétní nástroje, jejichž prostřednictvím je poskytována finanční pomoc v různých typech životních situací. Umožňují cíleně reagovat na specifické potřeby žadatelů a zajistit podporu odpovídající charakteru jejich situace.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2796" y="9761579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7319" y="9404217"/>
            <a:ext cx="2218717" cy="40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i="1">
                <a:solidFill>
                  <a:srgbClr val="303642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QR platba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367913" y="2986053"/>
            <a:ext cx="4247608" cy="7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b="1">
                <a:solidFill>
                  <a:srgbClr val="303642"/>
                </a:solidFill>
                <a:latin typeface="Poppins Bold"/>
                <a:ea typeface="Poppins Bold"/>
                <a:cs typeface="Poppins Bold"/>
                <a:sym typeface="Poppins Bold"/>
              </a:rPr>
              <a:t>V letošním roce 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b="1">
                <a:solidFill>
                  <a:srgbClr val="303642"/>
                </a:solidFill>
                <a:latin typeface="Poppins Bold"/>
                <a:ea typeface="Poppins Bold"/>
                <a:cs typeface="Poppins Bold"/>
                <a:sym typeface="Poppins Bold"/>
              </a:rPr>
              <a:t>již 24 případů!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9995" y="5768281"/>
            <a:ext cx="5014380" cy="4538206"/>
          </a:xfrm>
          <a:custGeom>
            <a:avLst/>
            <a:gdLst/>
            <a:ahLst/>
            <a:cxnLst/>
            <a:rect l="l" t="t" r="r" b="b"/>
            <a:pathLst>
              <a:path w="5014380" h="4538206">
                <a:moveTo>
                  <a:pt x="0" y="0"/>
                </a:moveTo>
                <a:lnTo>
                  <a:pt x="5014380" y="0"/>
                </a:lnTo>
                <a:lnTo>
                  <a:pt x="5014380" y="4538206"/>
                </a:lnTo>
                <a:lnTo>
                  <a:pt x="0" y="4538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820" b="-298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783176" y="60208"/>
            <a:ext cx="6504824" cy="5728142"/>
          </a:xfrm>
          <a:custGeom>
            <a:avLst/>
            <a:gdLst/>
            <a:ahLst/>
            <a:cxnLst/>
            <a:rect l="l" t="t" r="r" b="b"/>
            <a:pathLst>
              <a:path w="6504824" h="5728142">
                <a:moveTo>
                  <a:pt x="0" y="0"/>
                </a:moveTo>
                <a:lnTo>
                  <a:pt x="6504824" y="0"/>
                </a:lnTo>
                <a:lnTo>
                  <a:pt x="6504824" y="5728142"/>
                </a:lnTo>
                <a:lnTo>
                  <a:pt x="0" y="572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741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2773853" y="5768281"/>
            <a:ext cx="5514147" cy="4538206"/>
          </a:xfrm>
          <a:custGeom>
            <a:avLst/>
            <a:gdLst/>
            <a:ahLst/>
            <a:cxnLst/>
            <a:rect l="l" t="t" r="r" b="b"/>
            <a:pathLst>
              <a:path w="5514147" h="4538206">
                <a:moveTo>
                  <a:pt x="0" y="0"/>
                </a:moveTo>
                <a:lnTo>
                  <a:pt x="5514147" y="0"/>
                </a:lnTo>
                <a:lnTo>
                  <a:pt x="5514147" y="4538206"/>
                </a:lnTo>
                <a:lnTo>
                  <a:pt x="0" y="4538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7747" b="-368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0" y="5682596"/>
            <a:ext cx="5089995" cy="4709576"/>
          </a:xfrm>
          <a:custGeom>
            <a:avLst/>
            <a:gdLst/>
            <a:ahLst/>
            <a:cxnLst/>
            <a:rect l="l" t="t" r="r" b="b"/>
            <a:pathLst>
              <a:path w="5089995" h="4709576">
                <a:moveTo>
                  <a:pt x="0" y="0"/>
                </a:moveTo>
                <a:lnTo>
                  <a:pt x="5089995" y="0"/>
                </a:lnTo>
                <a:lnTo>
                  <a:pt x="5089995" y="4709576"/>
                </a:lnTo>
                <a:lnTo>
                  <a:pt x="0" y="4709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310" b="-1579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919782" y="0"/>
            <a:ext cx="4379340" cy="6221207"/>
          </a:xfrm>
          <a:custGeom>
            <a:avLst/>
            <a:gdLst/>
            <a:ahLst/>
            <a:cxnLst/>
            <a:rect l="l" t="t" r="r" b="b"/>
            <a:pathLst>
              <a:path w="4379340" h="6221207">
                <a:moveTo>
                  <a:pt x="0" y="0"/>
                </a:moveTo>
                <a:lnTo>
                  <a:pt x="4379340" y="0"/>
                </a:lnTo>
                <a:lnTo>
                  <a:pt x="4379340" y="6221207"/>
                </a:lnTo>
                <a:lnTo>
                  <a:pt x="0" y="62212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612" t="-66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8718256" y="5826624"/>
            <a:ext cx="4767719" cy="4479863"/>
          </a:xfrm>
          <a:custGeom>
            <a:avLst/>
            <a:gdLst/>
            <a:ahLst/>
            <a:cxnLst/>
            <a:rect l="l" t="t" r="r" b="b"/>
            <a:pathLst>
              <a:path w="4767719" h="4479863">
                <a:moveTo>
                  <a:pt x="0" y="0"/>
                </a:moveTo>
                <a:lnTo>
                  <a:pt x="4767719" y="0"/>
                </a:lnTo>
                <a:lnTo>
                  <a:pt x="4767719" y="4479863"/>
                </a:lnTo>
                <a:lnTo>
                  <a:pt x="0" y="447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841" b="-3105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0" y="40139"/>
            <a:ext cx="5089995" cy="5728142"/>
          </a:xfrm>
          <a:custGeom>
            <a:avLst/>
            <a:gdLst/>
            <a:ahLst/>
            <a:cxnLst/>
            <a:rect l="l" t="t" r="r" b="b"/>
            <a:pathLst>
              <a:path w="5089995" h="5728142">
                <a:moveTo>
                  <a:pt x="0" y="0"/>
                </a:moveTo>
                <a:lnTo>
                  <a:pt x="5089995" y="0"/>
                </a:lnTo>
                <a:lnTo>
                  <a:pt x="5089995" y="5728142"/>
                </a:lnTo>
                <a:lnTo>
                  <a:pt x="0" y="57281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104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5089995" y="20069"/>
            <a:ext cx="4711952" cy="5768281"/>
          </a:xfrm>
          <a:custGeom>
            <a:avLst/>
            <a:gdLst/>
            <a:ahLst/>
            <a:cxnLst/>
            <a:rect l="l" t="t" r="r" b="b"/>
            <a:pathLst>
              <a:path w="4711952" h="5768281">
                <a:moveTo>
                  <a:pt x="0" y="0"/>
                </a:moveTo>
                <a:lnTo>
                  <a:pt x="4711952" y="0"/>
                </a:lnTo>
                <a:lnTo>
                  <a:pt x="4711952" y="5768281"/>
                </a:lnTo>
                <a:lnTo>
                  <a:pt x="0" y="576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140" b="-170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2003895" y="3790083"/>
            <a:ext cx="3086100" cy="1998268"/>
            <a:chOff x="0" y="0"/>
            <a:chExt cx="812800" cy="5262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podpora rodiny zemřelého vojáka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07474" y="5071928"/>
            <a:ext cx="8956834" cy="119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4AA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Ti, pro které tu jsme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54388" y="8345195"/>
            <a:ext cx="1983246" cy="1284163"/>
            <a:chOff x="0" y="0"/>
            <a:chExt cx="812800" cy="526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restart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60536" y="6435194"/>
            <a:ext cx="2355976" cy="1525508"/>
            <a:chOff x="0" y="0"/>
            <a:chExt cx="812800" cy="5262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rehabilitace dcery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06635" y="8612257"/>
            <a:ext cx="1995481" cy="1292085"/>
            <a:chOff x="0" y="0"/>
            <a:chExt cx="812800" cy="5262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povodně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931797" y="0"/>
            <a:ext cx="2756681" cy="1784967"/>
            <a:chOff x="0" y="0"/>
            <a:chExt cx="812800" cy="52629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invalidní vozík pro syna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915262" y="0"/>
            <a:ext cx="2622011" cy="1697767"/>
            <a:chOff x="0" y="0"/>
            <a:chExt cx="812800" cy="52629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schodišťová sedačka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329088" y="5788350"/>
            <a:ext cx="2176965" cy="1409598"/>
            <a:chOff x="0" y="0"/>
            <a:chExt cx="812800" cy="52629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nákladná léčba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99122" y="3790083"/>
            <a:ext cx="3004486" cy="1945422"/>
            <a:chOff x="0" y="0"/>
            <a:chExt cx="812800" cy="52629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526293"/>
            </a:xfrm>
            <a:custGeom>
              <a:avLst/>
              <a:gdLst/>
              <a:ahLst/>
              <a:cxnLst/>
              <a:rect l="l" t="t" r="r" b="b"/>
              <a:pathLst>
                <a:path w="812800" h="526293">
                  <a:moveTo>
                    <a:pt x="406400" y="0"/>
                  </a:moveTo>
                  <a:cubicBezTo>
                    <a:pt x="181951" y="0"/>
                    <a:pt x="0" y="117815"/>
                    <a:pt x="0" y="263146"/>
                  </a:cubicBezTo>
                  <a:cubicBezTo>
                    <a:pt x="0" y="408478"/>
                    <a:pt x="181951" y="526293"/>
                    <a:pt x="406400" y="526293"/>
                  </a:cubicBezTo>
                  <a:cubicBezTo>
                    <a:pt x="630849" y="526293"/>
                    <a:pt x="812800" y="408478"/>
                    <a:pt x="812800" y="263146"/>
                  </a:cubicBezTo>
                  <a:cubicBezTo>
                    <a:pt x="812800" y="1178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38100" cap="sq">
              <a:solidFill>
                <a:srgbClr val="004AAD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1715"/>
              <a:ext cx="660400" cy="47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4AAD">
                      <a:alpha val="88627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podpora otce dvojčat po ztrátě matky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427336" y="954400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2060180" y="5816408"/>
            <a:ext cx="5974266" cy="3842634"/>
            <a:chOff x="0" y="0"/>
            <a:chExt cx="1221689" cy="7857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1689" cy="785787"/>
            </a:xfrm>
            <a:custGeom>
              <a:avLst/>
              <a:gdLst/>
              <a:ahLst/>
              <a:cxnLst/>
              <a:rect l="l" t="t" r="r" b="b"/>
              <a:pathLst>
                <a:path w="1221689" h="785787">
                  <a:moveTo>
                    <a:pt x="29805" y="0"/>
                  </a:moveTo>
                  <a:lnTo>
                    <a:pt x="1191884" y="0"/>
                  </a:lnTo>
                  <a:cubicBezTo>
                    <a:pt x="1199788" y="0"/>
                    <a:pt x="1207370" y="3140"/>
                    <a:pt x="1212959" y="8730"/>
                  </a:cubicBezTo>
                  <a:cubicBezTo>
                    <a:pt x="1218549" y="14319"/>
                    <a:pt x="1221689" y="21900"/>
                    <a:pt x="1221689" y="29805"/>
                  </a:cubicBezTo>
                  <a:lnTo>
                    <a:pt x="1221689" y="755982"/>
                  </a:lnTo>
                  <a:cubicBezTo>
                    <a:pt x="1221689" y="763887"/>
                    <a:pt x="1218549" y="771468"/>
                    <a:pt x="1212959" y="777058"/>
                  </a:cubicBezTo>
                  <a:cubicBezTo>
                    <a:pt x="1207370" y="782647"/>
                    <a:pt x="1199788" y="785787"/>
                    <a:pt x="1191884" y="785787"/>
                  </a:cubicBezTo>
                  <a:lnTo>
                    <a:pt x="29805" y="785787"/>
                  </a:lnTo>
                  <a:cubicBezTo>
                    <a:pt x="21900" y="785787"/>
                    <a:pt x="14319" y="782647"/>
                    <a:pt x="8730" y="777058"/>
                  </a:cubicBezTo>
                  <a:cubicBezTo>
                    <a:pt x="3140" y="771468"/>
                    <a:pt x="0" y="763887"/>
                    <a:pt x="0" y="755982"/>
                  </a:cubicBezTo>
                  <a:lnTo>
                    <a:pt x="0" y="29805"/>
                  </a:lnTo>
                  <a:cubicBezTo>
                    <a:pt x="0" y="21900"/>
                    <a:pt x="3140" y="14319"/>
                    <a:pt x="8730" y="8730"/>
                  </a:cubicBezTo>
                  <a:cubicBezTo>
                    <a:pt x="14319" y="3140"/>
                    <a:pt x="21900" y="0"/>
                    <a:pt x="29805" y="0"/>
                  </a:cubicBezTo>
                  <a:close/>
                </a:path>
              </a:pathLst>
            </a:custGeom>
            <a:blipFill>
              <a:blip r:embed="rId5"/>
              <a:stretch>
                <a:fillRect l="-3123" r="-3123"/>
              </a:stretch>
            </a:blipFill>
            <a:ln w="76200" cap="rnd">
              <a:solidFill>
                <a:srgbClr val="002899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4388" y="3234720"/>
            <a:ext cx="3983001" cy="4946590"/>
            <a:chOff x="0" y="0"/>
            <a:chExt cx="1074261" cy="13341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4261" cy="1334152"/>
            </a:xfrm>
            <a:custGeom>
              <a:avLst/>
              <a:gdLst/>
              <a:ahLst/>
              <a:cxnLst/>
              <a:rect l="l" t="t" r="r" b="b"/>
              <a:pathLst>
                <a:path w="1074261" h="1334152">
                  <a:moveTo>
                    <a:pt x="44706" y="0"/>
                  </a:moveTo>
                  <a:lnTo>
                    <a:pt x="1029555" y="0"/>
                  </a:lnTo>
                  <a:cubicBezTo>
                    <a:pt x="1041411" y="0"/>
                    <a:pt x="1052783" y="4710"/>
                    <a:pt x="1061167" y="13094"/>
                  </a:cubicBezTo>
                  <a:cubicBezTo>
                    <a:pt x="1069551" y="21478"/>
                    <a:pt x="1074261" y="32849"/>
                    <a:pt x="1074261" y="44706"/>
                  </a:cubicBezTo>
                  <a:lnTo>
                    <a:pt x="1074261" y="1289446"/>
                  </a:lnTo>
                  <a:cubicBezTo>
                    <a:pt x="1074261" y="1301302"/>
                    <a:pt x="1069551" y="1312673"/>
                    <a:pt x="1061167" y="1321057"/>
                  </a:cubicBezTo>
                  <a:cubicBezTo>
                    <a:pt x="1052783" y="1329441"/>
                    <a:pt x="1041411" y="1334152"/>
                    <a:pt x="1029555" y="1334152"/>
                  </a:cubicBezTo>
                  <a:lnTo>
                    <a:pt x="44706" y="1334152"/>
                  </a:lnTo>
                  <a:cubicBezTo>
                    <a:pt x="32849" y="1334152"/>
                    <a:pt x="21478" y="1329441"/>
                    <a:pt x="13094" y="1321057"/>
                  </a:cubicBezTo>
                  <a:cubicBezTo>
                    <a:pt x="4710" y="1312673"/>
                    <a:pt x="0" y="1301302"/>
                    <a:pt x="0" y="1289446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blipFill>
              <a:blip r:embed="rId6"/>
              <a:stretch>
                <a:fillRect t="-3680" b="-3680"/>
              </a:stretch>
            </a:blipFill>
            <a:ln w="76200" cap="rnd">
              <a:solidFill>
                <a:srgbClr val="002899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258755" y="5086350"/>
            <a:ext cx="3123367" cy="118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0000"/>
                </a:solidFill>
                <a:latin typeface="Now Bold"/>
                <a:ea typeface="Now Bold"/>
                <a:cs typeface="Now Bold"/>
                <a:sym typeface="Now Bold"/>
              </a:rPr>
              <a:t>Celkem</a:t>
            </a:r>
          </a:p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FF0000"/>
                </a:solidFill>
                <a:latin typeface="Now Bold"/>
                <a:ea typeface="Now Bold"/>
                <a:cs typeface="Now Bold"/>
                <a:sym typeface="Now Bold"/>
              </a:rPr>
              <a:t>6.034.997 Kč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8053" y="1110163"/>
            <a:ext cx="1600119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03642"/>
                </a:solidFill>
                <a:latin typeface="Roboto"/>
                <a:ea typeface="Roboto"/>
                <a:cs typeface="Roboto"/>
                <a:sym typeface="Roboto"/>
              </a:rPr>
              <a:t>SBÍRKA VLČÍ MÁK ČR PRO NAŠE VÁLEČNÉ VETERÁNY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4917" y="736548"/>
            <a:ext cx="13491042" cy="10494366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4661890" y="3881882"/>
            <a:ext cx="2364923" cy="1732306"/>
          </a:xfrm>
          <a:custGeom>
            <a:avLst/>
            <a:gdLst/>
            <a:ahLst/>
            <a:cxnLst/>
            <a:rect l="l" t="t" r="r" b="b"/>
            <a:pathLst>
              <a:path w="2364923" h="1732306">
                <a:moveTo>
                  <a:pt x="0" y="0"/>
                </a:moveTo>
                <a:lnTo>
                  <a:pt x="2364924" y="0"/>
                </a:lnTo>
                <a:lnTo>
                  <a:pt x="2364924" y="1732307"/>
                </a:lnTo>
                <a:lnTo>
                  <a:pt x="0" y="17323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17259300" y="9361487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419124"/>
            <a:ext cx="12313734" cy="79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0"/>
              </a:lnSpc>
            </a:pPr>
            <a:r>
              <a:rPr lang="en-US" sz="4672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DEN VÁLEČNÝCH VETERÁNŮ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15839" y="2899408"/>
            <a:ext cx="2364923" cy="78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budeš přístí rok na fotce i ty?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408101" y="4429879"/>
            <a:ext cx="13606941" cy="116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2"/>
              </a:lnSpc>
            </a:pPr>
            <a:r>
              <a:rPr lang="en-US" sz="6766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DĚKUJI ZA POZORNOST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82521" y="9191625"/>
            <a:ext cx="8526827" cy="4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https://ovv.mo.gov.cz/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3474" y="6530745"/>
            <a:ext cx="3435622" cy="3435622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038258" y="554643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</a:t>
            </a:r>
            <a:r>
              <a:rPr lang="cs-CZ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7C676F-2781-090B-DD21-F834E2C4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" y="0"/>
            <a:ext cx="18282583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778995" y="548454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62000" y="448811"/>
            <a:ext cx="12191483" cy="1864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4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ODBOR </a:t>
            </a:r>
            <a:r>
              <a:rPr lang="cs-CZ" sz="4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</a:t>
            </a:r>
            <a:r>
              <a:rPr lang="en-US" sz="4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VÁLEČNÉ VETERÁNY </a:t>
            </a:r>
            <a:endParaRPr lang="cs-CZ" sz="4400" b="1" dirty="0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431"/>
              </a:lnSpc>
            </a:pPr>
            <a:r>
              <a:rPr lang="en-US" sz="4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VÁLEČNÉ HROBY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F4BB4259-07A2-4392-04F6-B2FB7E430ED1}"/>
              </a:ext>
            </a:extLst>
          </p:cNvPr>
          <p:cNvGrpSpPr/>
          <p:nvPr/>
        </p:nvGrpSpPr>
        <p:grpSpPr>
          <a:xfrm>
            <a:off x="-17774" y="2838881"/>
            <a:ext cx="18288000" cy="2990419"/>
            <a:chOff x="0" y="0"/>
            <a:chExt cx="1589556" cy="661099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D276165C-1C83-4532-7F16-CF9EFF3D18BE}"/>
                </a:ext>
              </a:extLst>
            </p:cNvPr>
            <p:cNvSpPr/>
            <p:nvPr/>
          </p:nvSpPr>
          <p:spPr>
            <a:xfrm>
              <a:off x="0" y="0"/>
              <a:ext cx="1589556" cy="661099"/>
            </a:xfrm>
            <a:custGeom>
              <a:avLst/>
              <a:gdLst/>
              <a:ahLst/>
              <a:cxnLst/>
              <a:rect l="l" t="t" r="r" b="b"/>
              <a:pathLst>
                <a:path w="1589556" h="661099">
                  <a:moveTo>
                    <a:pt x="0" y="0"/>
                  </a:moveTo>
                  <a:lnTo>
                    <a:pt x="1589556" y="0"/>
                  </a:lnTo>
                  <a:lnTo>
                    <a:pt x="1589556" y="661099"/>
                  </a:lnTo>
                  <a:lnTo>
                    <a:pt x="0" y="66109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992D9D4D-58E1-5324-4FAE-CB3819917647}"/>
                </a:ext>
              </a:extLst>
            </p:cNvPr>
            <p:cNvSpPr txBox="1"/>
            <p:nvPr/>
          </p:nvSpPr>
          <p:spPr>
            <a:xfrm>
              <a:off x="0" y="-47625"/>
              <a:ext cx="1589556" cy="70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7632B5-F447-41D6-6D30-3D9E1FE9B1A4}"/>
              </a:ext>
            </a:extLst>
          </p:cNvPr>
          <p:cNvSpPr txBox="1"/>
          <p:nvPr/>
        </p:nvSpPr>
        <p:spPr>
          <a:xfrm>
            <a:off x="374266" y="2313745"/>
            <a:ext cx="17161253" cy="7422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cs-CZ" sz="2399" b="1" dirty="0">
                <a:solidFill>
                  <a:srgbClr val="004AAD"/>
                </a:solidFill>
                <a:latin typeface="Poppins Bold"/>
                <a:cs typeface="Poppins Bold"/>
              </a:rPr>
              <a:t>Jsme gestorem: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zákona č. 170/2002 Sb., o válečných veteránech,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zákona č. 122/2004 Sb., o válečných hrobech a pietních místech a o změně zákona č. 256/2001 Sb.,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zákona č. 255/1946 Sb., o příslušnících československé armády v zahraničí a některých účastnících národního boje za osvobození,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vyhlášky č. 470/2025 Sb., o příspěvcích pro VV a podmínkách pobytu v domovech péče o VV,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vyhlášky č. 464/2025 Sb., o průkazu VV a odznaku válečného veterána.</a:t>
            </a:r>
            <a:endParaRPr lang="cs-CZ" sz="2800" dirty="0"/>
          </a:p>
          <a:p>
            <a:r>
              <a:rPr lang="cs-CZ" sz="2800" dirty="0">
                <a:solidFill>
                  <a:schemeClr val="bg1"/>
                </a:solidFill>
              </a:rPr>
              <a:t>Vykonáváme zákon č. 262/2011 Sb., o účastnících odboje a odporu proti komunismu.</a:t>
            </a:r>
          </a:p>
          <a:p>
            <a:endParaRPr lang="cs-CZ" sz="2800" dirty="0"/>
          </a:p>
          <a:p>
            <a:r>
              <a:rPr lang="cs-CZ" sz="2800" b="1" dirty="0"/>
              <a:t>Jsme za MO členem v: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Radě vlády pro dobrovolnictví,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Radě vlády pro NNO,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Pracovní skupině pro seniory a otázky stárnutí.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r>
              <a:rPr lang="cs-CZ" sz="2800" dirty="0"/>
              <a:t>Máme 4 dotační programy pro NNO, poskytujeme účelové dotace na zabezpečení péče o válečné hroby a pietní místa.</a:t>
            </a:r>
          </a:p>
          <a:p>
            <a:r>
              <a:rPr lang="cs-CZ" sz="2800" dirty="0"/>
              <a:t>Jsme hlavní kontaktním místem pro spolky válečných veteránů.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DE6DB-C530-B454-6127-1D4BDE3FF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4C85CD-A92F-9470-CEC3-A42F0A98136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8437DDE-A514-79B1-D2B7-E3D53C4E3C8D}"/>
              </a:ext>
            </a:extLst>
          </p:cNvPr>
          <p:cNvSpPr/>
          <p:nvPr/>
        </p:nvSpPr>
        <p:spPr>
          <a:xfrm>
            <a:off x="15778995" y="548454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4886E50-3E43-BACC-BDE2-E55AD6CE13A7}"/>
              </a:ext>
            </a:extLst>
          </p:cNvPr>
          <p:cNvSpPr txBox="1"/>
          <p:nvPr/>
        </p:nvSpPr>
        <p:spPr>
          <a:xfrm>
            <a:off x="6097204" y="1119283"/>
            <a:ext cx="11757584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31"/>
              </a:lnSpc>
            </a:pP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ODBORU </a:t>
            </a:r>
            <a:r>
              <a:rPr lang="cs-CZ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</a:t>
            </a: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VÁLEČNÉ </a:t>
            </a:r>
          </a:p>
          <a:p>
            <a:pPr algn="l">
              <a:lnSpc>
                <a:spcPts val="7431"/>
              </a:lnSpc>
            </a:pP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VETERÁNY A VÁLEČNÉ HROBY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52FDB7B-BA0C-CCA9-566C-D1C2C1D50DF2}"/>
              </a:ext>
            </a:extLst>
          </p:cNvPr>
          <p:cNvSpPr txBox="1"/>
          <p:nvPr/>
        </p:nvSpPr>
        <p:spPr>
          <a:xfrm>
            <a:off x="2247096" y="427075"/>
            <a:ext cx="4536288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ORGANIZAČNÍ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STRUKTURA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5894D25-AD1D-7788-753A-01F6A2358AA8}"/>
              </a:ext>
            </a:extLst>
          </p:cNvPr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3ECB48E-614B-760D-B558-C6233C04A17B}"/>
              </a:ext>
            </a:extLst>
          </p:cNvPr>
          <p:cNvGrpSpPr/>
          <p:nvPr/>
        </p:nvGrpSpPr>
        <p:grpSpPr>
          <a:xfrm>
            <a:off x="8953841" y="3752955"/>
            <a:ext cx="3365245" cy="1500938"/>
            <a:chOff x="0" y="0"/>
            <a:chExt cx="1250880" cy="5579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1A6D82C-65D1-60FD-AD83-21AC4CF15C83}"/>
                </a:ext>
              </a:extLst>
            </p:cNvPr>
            <p:cNvSpPr/>
            <p:nvPr/>
          </p:nvSpPr>
          <p:spPr>
            <a:xfrm>
              <a:off x="0" y="0"/>
              <a:ext cx="1250880" cy="557907"/>
            </a:xfrm>
            <a:custGeom>
              <a:avLst/>
              <a:gdLst/>
              <a:ahLst/>
              <a:cxnLst/>
              <a:rect l="l" t="t" r="r" b="b"/>
              <a:pathLst>
                <a:path w="1250880" h="557907">
                  <a:moveTo>
                    <a:pt x="23006" y="0"/>
                  </a:moveTo>
                  <a:lnTo>
                    <a:pt x="1227875" y="0"/>
                  </a:lnTo>
                  <a:cubicBezTo>
                    <a:pt x="1233976" y="0"/>
                    <a:pt x="1239828" y="2424"/>
                    <a:pt x="1244142" y="6738"/>
                  </a:cubicBezTo>
                  <a:cubicBezTo>
                    <a:pt x="1248456" y="11053"/>
                    <a:pt x="1250880" y="16904"/>
                    <a:pt x="1250880" y="23006"/>
                  </a:cubicBezTo>
                  <a:lnTo>
                    <a:pt x="1250880" y="534902"/>
                  </a:lnTo>
                  <a:cubicBezTo>
                    <a:pt x="1250880" y="547607"/>
                    <a:pt x="1240580" y="557907"/>
                    <a:pt x="1227875" y="557907"/>
                  </a:cubicBezTo>
                  <a:lnTo>
                    <a:pt x="23006" y="557907"/>
                  </a:lnTo>
                  <a:cubicBezTo>
                    <a:pt x="10300" y="557907"/>
                    <a:pt x="0" y="547607"/>
                    <a:pt x="0" y="534902"/>
                  </a:cubicBezTo>
                  <a:lnTo>
                    <a:pt x="0" y="23006"/>
                  </a:lnTo>
                  <a:cubicBezTo>
                    <a:pt x="0" y="10300"/>
                    <a:pt x="10300" y="0"/>
                    <a:pt x="23006" y="0"/>
                  </a:cubicBezTo>
                  <a:close/>
                </a:path>
              </a:pathLst>
            </a:custGeom>
            <a:solidFill>
              <a:srgbClr val="002D5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0F0A67B-B2F5-02C0-9011-71BEE7EC02B6}"/>
                </a:ext>
              </a:extLst>
            </p:cNvPr>
            <p:cNvSpPr txBox="1"/>
            <p:nvPr/>
          </p:nvSpPr>
          <p:spPr>
            <a:xfrm>
              <a:off x="0" y="-47625"/>
              <a:ext cx="1250880" cy="605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ředitelství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3C3EED7-50D1-BD4A-1CC3-16F6DE2853B1}"/>
              </a:ext>
            </a:extLst>
          </p:cNvPr>
          <p:cNvGrpSpPr/>
          <p:nvPr/>
        </p:nvGrpSpPr>
        <p:grpSpPr>
          <a:xfrm>
            <a:off x="7107234" y="5794035"/>
            <a:ext cx="3365245" cy="1500938"/>
            <a:chOff x="0" y="0"/>
            <a:chExt cx="1250880" cy="55790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A19F008-8118-2E6C-97A3-8D92B6B0A1A3}"/>
                </a:ext>
              </a:extLst>
            </p:cNvPr>
            <p:cNvSpPr/>
            <p:nvPr/>
          </p:nvSpPr>
          <p:spPr>
            <a:xfrm>
              <a:off x="0" y="0"/>
              <a:ext cx="1250880" cy="557907"/>
            </a:xfrm>
            <a:custGeom>
              <a:avLst/>
              <a:gdLst/>
              <a:ahLst/>
              <a:cxnLst/>
              <a:rect l="l" t="t" r="r" b="b"/>
              <a:pathLst>
                <a:path w="1250880" h="557907">
                  <a:moveTo>
                    <a:pt x="23006" y="0"/>
                  </a:moveTo>
                  <a:lnTo>
                    <a:pt x="1227875" y="0"/>
                  </a:lnTo>
                  <a:cubicBezTo>
                    <a:pt x="1233976" y="0"/>
                    <a:pt x="1239828" y="2424"/>
                    <a:pt x="1244142" y="6738"/>
                  </a:cubicBezTo>
                  <a:cubicBezTo>
                    <a:pt x="1248456" y="11053"/>
                    <a:pt x="1250880" y="16904"/>
                    <a:pt x="1250880" y="23006"/>
                  </a:cubicBezTo>
                  <a:lnTo>
                    <a:pt x="1250880" y="534902"/>
                  </a:lnTo>
                  <a:cubicBezTo>
                    <a:pt x="1250880" y="547607"/>
                    <a:pt x="1240580" y="557907"/>
                    <a:pt x="1227875" y="557907"/>
                  </a:cubicBezTo>
                  <a:lnTo>
                    <a:pt x="23006" y="557907"/>
                  </a:lnTo>
                  <a:cubicBezTo>
                    <a:pt x="10300" y="557907"/>
                    <a:pt x="0" y="547607"/>
                    <a:pt x="0" y="534902"/>
                  </a:cubicBezTo>
                  <a:lnTo>
                    <a:pt x="0" y="23006"/>
                  </a:lnTo>
                  <a:cubicBezTo>
                    <a:pt x="0" y="10300"/>
                    <a:pt x="10300" y="0"/>
                    <a:pt x="23006" y="0"/>
                  </a:cubicBezTo>
                  <a:close/>
                </a:path>
              </a:pathLst>
            </a:custGeom>
            <a:solidFill>
              <a:srgbClr val="0056B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A322FA8-7A60-E7C5-9419-0F1B14591FA3}"/>
                </a:ext>
              </a:extLst>
            </p:cNvPr>
            <p:cNvSpPr txBox="1"/>
            <p:nvPr/>
          </p:nvSpPr>
          <p:spPr>
            <a:xfrm>
              <a:off x="0" y="-47625"/>
              <a:ext cx="1250880" cy="605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odd. péče a podpory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060B182-8173-3263-8D4B-01AA65FB1EB5}"/>
              </a:ext>
            </a:extLst>
          </p:cNvPr>
          <p:cNvGrpSpPr/>
          <p:nvPr/>
        </p:nvGrpSpPr>
        <p:grpSpPr>
          <a:xfrm>
            <a:off x="10800449" y="5794035"/>
            <a:ext cx="3365245" cy="1500938"/>
            <a:chOff x="0" y="0"/>
            <a:chExt cx="1250880" cy="557907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4B7AD69-1040-15D5-A9DC-36FC57006185}"/>
                </a:ext>
              </a:extLst>
            </p:cNvPr>
            <p:cNvSpPr/>
            <p:nvPr/>
          </p:nvSpPr>
          <p:spPr>
            <a:xfrm>
              <a:off x="0" y="0"/>
              <a:ext cx="1250880" cy="557907"/>
            </a:xfrm>
            <a:custGeom>
              <a:avLst/>
              <a:gdLst/>
              <a:ahLst/>
              <a:cxnLst/>
              <a:rect l="l" t="t" r="r" b="b"/>
              <a:pathLst>
                <a:path w="1250880" h="557907">
                  <a:moveTo>
                    <a:pt x="23006" y="0"/>
                  </a:moveTo>
                  <a:lnTo>
                    <a:pt x="1227875" y="0"/>
                  </a:lnTo>
                  <a:cubicBezTo>
                    <a:pt x="1233976" y="0"/>
                    <a:pt x="1239828" y="2424"/>
                    <a:pt x="1244142" y="6738"/>
                  </a:cubicBezTo>
                  <a:cubicBezTo>
                    <a:pt x="1248456" y="11053"/>
                    <a:pt x="1250880" y="16904"/>
                    <a:pt x="1250880" y="23006"/>
                  </a:cubicBezTo>
                  <a:lnTo>
                    <a:pt x="1250880" y="534902"/>
                  </a:lnTo>
                  <a:cubicBezTo>
                    <a:pt x="1250880" y="547607"/>
                    <a:pt x="1240580" y="557907"/>
                    <a:pt x="1227875" y="557907"/>
                  </a:cubicBezTo>
                  <a:lnTo>
                    <a:pt x="23006" y="557907"/>
                  </a:lnTo>
                  <a:cubicBezTo>
                    <a:pt x="10300" y="557907"/>
                    <a:pt x="0" y="547607"/>
                    <a:pt x="0" y="534902"/>
                  </a:cubicBezTo>
                  <a:lnTo>
                    <a:pt x="0" y="23006"/>
                  </a:lnTo>
                  <a:cubicBezTo>
                    <a:pt x="0" y="10300"/>
                    <a:pt x="10300" y="0"/>
                    <a:pt x="23006" y="0"/>
                  </a:cubicBezTo>
                  <a:close/>
                </a:path>
              </a:pathLst>
            </a:custGeom>
            <a:solidFill>
              <a:srgbClr val="0056B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8194C062-C4F3-EF70-218F-AC60045F46BB}"/>
                </a:ext>
              </a:extLst>
            </p:cNvPr>
            <p:cNvSpPr txBox="1"/>
            <p:nvPr/>
          </p:nvSpPr>
          <p:spPr>
            <a:xfrm>
              <a:off x="0" y="-47625"/>
              <a:ext cx="1250880" cy="605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odd. vydávání osvědčení a správních agend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CBDD751-B0D0-86DD-A67D-34E56B7FED93}"/>
              </a:ext>
            </a:extLst>
          </p:cNvPr>
          <p:cNvGrpSpPr/>
          <p:nvPr/>
        </p:nvGrpSpPr>
        <p:grpSpPr>
          <a:xfrm>
            <a:off x="14489543" y="5794035"/>
            <a:ext cx="3365245" cy="1500938"/>
            <a:chOff x="0" y="0"/>
            <a:chExt cx="1250880" cy="55790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FB22ECC-CCA5-6228-309A-A65793BAE0C2}"/>
                </a:ext>
              </a:extLst>
            </p:cNvPr>
            <p:cNvSpPr/>
            <p:nvPr/>
          </p:nvSpPr>
          <p:spPr>
            <a:xfrm>
              <a:off x="0" y="0"/>
              <a:ext cx="1250880" cy="557907"/>
            </a:xfrm>
            <a:custGeom>
              <a:avLst/>
              <a:gdLst/>
              <a:ahLst/>
              <a:cxnLst/>
              <a:rect l="l" t="t" r="r" b="b"/>
              <a:pathLst>
                <a:path w="1250880" h="557907">
                  <a:moveTo>
                    <a:pt x="23006" y="0"/>
                  </a:moveTo>
                  <a:lnTo>
                    <a:pt x="1227875" y="0"/>
                  </a:lnTo>
                  <a:cubicBezTo>
                    <a:pt x="1233976" y="0"/>
                    <a:pt x="1239828" y="2424"/>
                    <a:pt x="1244142" y="6738"/>
                  </a:cubicBezTo>
                  <a:cubicBezTo>
                    <a:pt x="1248456" y="11053"/>
                    <a:pt x="1250880" y="16904"/>
                    <a:pt x="1250880" y="23006"/>
                  </a:cubicBezTo>
                  <a:lnTo>
                    <a:pt x="1250880" y="534902"/>
                  </a:lnTo>
                  <a:cubicBezTo>
                    <a:pt x="1250880" y="547607"/>
                    <a:pt x="1240580" y="557907"/>
                    <a:pt x="1227875" y="557907"/>
                  </a:cubicBezTo>
                  <a:lnTo>
                    <a:pt x="23006" y="557907"/>
                  </a:lnTo>
                  <a:cubicBezTo>
                    <a:pt x="10300" y="557907"/>
                    <a:pt x="0" y="547607"/>
                    <a:pt x="0" y="534902"/>
                  </a:cubicBezTo>
                  <a:lnTo>
                    <a:pt x="0" y="23006"/>
                  </a:lnTo>
                  <a:cubicBezTo>
                    <a:pt x="0" y="10300"/>
                    <a:pt x="10300" y="0"/>
                    <a:pt x="23006" y="0"/>
                  </a:cubicBezTo>
                  <a:close/>
                </a:path>
              </a:pathLst>
            </a:custGeom>
            <a:solidFill>
              <a:srgbClr val="0056B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794796B5-3E53-0490-9706-AC1967033EB2}"/>
                </a:ext>
              </a:extLst>
            </p:cNvPr>
            <p:cNvSpPr txBox="1"/>
            <p:nvPr/>
          </p:nvSpPr>
          <p:spPr>
            <a:xfrm>
              <a:off x="0" y="-47625"/>
              <a:ext cx="1250880" cy="605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odd. pro válečné hroby a pietní místa</a:t>
              </a: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AABF1D4D-1C0D-49C0-FE06-0308C650D856}"/>
              </a:ext>
            </a:extLst>
          </p:cNvPr>
          <p:cNvGrpSpPr/>
          <p:nvPr/>
        </p:nvGrpSpPr>
        <p:grpSpPr>
          <a:xfrm>
            <a:off x="3418139" y="5794035"/>
            <a:ext cx="3365245" cy="1500938"/>
            <a:chOff x="0" y="0"/>
            <a:chExt cx="1250880" cy="55790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DB5AC68-847B-0431-D0EE-9DD60098E331}"/>
                </a:ext>
              </a:extLst>
            </p:cNvPr>
            <p:cNvSpPr/>
            <p:nvPr/>
          </p:nvSpPr>
          <p:spPr>
            <a:xfrm>
              <a:off x="0" y="0"/>
              <a:ext cx="1250880" cy="557907"/>
            </a:xfrm>
            <a:custGeom>
              <a:avLst/>
              <a:gdLst/>
              <a:ahLst/>
              <a:cxnLst/>
              <a:rect l="l" t="t" r="r" b="b"/>
              <a:pathLst>
                <a:path w="1250880" h="557907">
                  <a:moveTo>
                    <a:pt x="20705" y="0"/>
                  </a:moveTo>
                  <a:lnTo>
                    <a:pt x="1230175" y="0"/>
                  </a:lnTo>
                  <a:cubicBezTo>
                    <a:pt x="1235667" y="0"/>
                    <a:pt x="1240933" y="2181"/>
                    <a:pt x="1244816" y="6064"/>
                  </a:cubicBezTo>
                  <a:cubicBezTo>
                    <a:pt x="1248699" y="9947"/>
                    <a:pt x="1250880" y="15214"/>
                    <a:pt x="1250880" y="20705"/>
                  </a:cubicBezTo>
                  <a:lnTo>
                    <a:pt x="1250880" y="537202"/>
                  </a:lnTo>
                  <a:cubicBezTo>
                    <a:pt x="1250880" y="542694"/>
                    <a:pt x="1248699" y="547960"/>
                    <a:pt x="1244816" y="551843"/>
                  </a:cubicBezTo>
                  <a:cubicBezTo>
                    <a:pt x="1240933" y="555726"/>
                    <a:pt x="1235667" y="557907"/>
                    <a:pt x="1230175" y="557907"/>
                  </a:cubicBezTo>
                  <a:lnTo>
                    <a:pt x="20705" y="557907"/>
                  </a:lnTo>
                  <a:cubicBezTo>
                    <a:pt x="15214" y="557907"/>
                    <a:pt x="9947" y="555726"/>
                    <a:pt x="6064" y="551843"/>
                  </a:cubicBezTo>
                  <a:cubicBezTo>
                    <a:pt x="2181" y="547960"/>
                    <a:pt x="0" y="542694"/>
                    <a:pt x="0" y="537202"/>
                  </a:cubicBezTo>
                  <a:lnTo>
                    <a:pt x="0" y="20705"/>
                  </a:lnTo>
                  <a:cubicBezTo>
                    <a:pt x="0" y="15214"/>
                    <a:pt x="2181" y="9947"/>
                    <a:pt x="6064" y="6064"/>
                  </a:cubicBezTo>
                  <a:cubicBezTo>
                    <a:pt x="9947" y="2181"/>
                    <a:pt x="15214" y="0"/>
                    <a:pt x="20705" y="0"/>
                  </a:cubicBezTo>
                  <a:close/>
                </a:path>
              </a:pathLst>
            </a:custGeom>
            <a:solidFill>
              <a:srgbClr val="0059B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0D238005-F90F-53A2-0256-E07AB7DB1E0E}"/>
                </a:ext>
              </a:extLst>
            </p:cNvPr>
            <p:cNvSpPr txBox="1"/>
            <p:nvPr/>
          </p:nvSpPr>
          <p:spPr>
            <a:xfrm>
              <a:off x="0" y="-47625"/>
              <a:ext cx="1250880" cy="605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agentura pro podporu VV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9ABEE35-9D60-58ED-F0D1-ADBE53DDC610}"/>
              </a:ext>
            </a:extLst>
          </p:cNvPr>
          <p:cNvGrpSpPr/>
          <p:nvPr/>
        </p:nvGrpSpPr>
        <p:grpSpPr>
          <a:xfrm>
            <a:off x="610117" y="3319500"/>
            <a:ext cx="2287397" cy="866910"/>
            <a:chOff x="0" y="0"/>
            <a:chExt cx="850238" cy="322235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75C7A87-CC2B-85B1-47F3-EEE0CE5D2173}"/>
                </a:ext>
              </a:extLst>
            </p:cNvPr>
            <p:cNvSpPr/>
            <p:nvPr/>
          </p:nvSpPr>
          <p:spPr>
            <a:xfrm>
              <a:off x="0" y="0"/>
              <a:ext cx="850238" cy="322235"/>
            </a:xfrm>
            <a:custGeom>
              <a:avLst/>
              <a:gdLst/>
              <a:ahLst/>
              <a:cxnLst/>
              <a:rect l="l" t="t" r="r" b="b"/>
              <a:pathLst>
                <a:path w="850238" h="322235">
                  <a:moveTo>
                    <a:pt x="33846" y="0"/>
                  </a:moveTo>
                  <a:lnTo>
                    <a:pt x="816392" y="0"/>
                  </a:lnTo>
                  <a:cubicBezTo>
                    <a:pt x="825369" y="0"/>
                    <a:pt x="833977" y="3566"/>
                    <a:pt x="840325" y="9913"/>
                  </a:cubicBezTo>
                  <a:cubicBezTo>
                    <a:pt x="846672" y="16261"/>
                    <a:pt x="850238" y="24869"/>
                    <a:pt x="850238" y="33846"/>
                  </a:cubicBezTo>
                  <a:lnTo>
                    <a:pt x="850238" y="288389"/>
                  </a:lnTo>
                  <a:cubicBezTo>
                    <a:pt x="850238" y="307082"/>
                    <a:pt x="835085" y="322235"/>
                    <a:pt x="816392" y="322235"/>
                  </a:cubicBezTo>
                  <a:lnTo>
                    <a:pt x="33846" y="322235"/>
                  </a:lnTo>
                  <a:cubicBezTo>
                    <a:pt x="15153" y="322235"/>
                    <a:pt x="0" y="307082"/>
                    <a:pt x="0" y="288389"/>
                  </a:cubicBezTo>
                  <a:lnTo>
                    <a:pt x="0" y="33846"/>
                  </a:lnTo>
                  <a:cubicBezTo>
                    <a:pt x="0" y="15153"/>
                    <a:pt x="15153" y="0"/>
                    <a:pt x="33846" y="0"/>
                  </a:cubicBezTo>
                  <a:close/>
                </a:path>
              </a:pathLst>
            </a:custGeom>
            <a:solidFill>
              <a:srgbClr val="D1E4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80EC0E5-E8B4-0CB4-FEA4-394B1F56718A}"/>
                </a:ext>
              </a:extLst>
            </p:cNvPr>
            <p:cNvSpPr txBox="1"/>
            <p:nvPr/>
          </p:nvSpPr>
          <p:spPr>
            <a:xfrm>
              <a:off x="0" y="-47625"/>
              <a:ext cx="850238" cy="3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002D5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skupina 1</a:t>
              </a: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6D95D55-B0F5-DABC-9550-10B77CDC0FF6}"/>
              </a:ext>
            </a:extLst>
          </p:cNvPr>
          <p:cNvGrpSpPr/>
          <p:nvPr/>
        </p:nvGrpSpPr>
        <p:grpSpPr>
          <a:xfrm>
            <a:off x="610117" y="4386983"/>
            <a:ext cx="2287397" cy="866910"/>
            <a:chOff x="0" y="0"/>
            <a:chExt cx="850238" cy="322235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104DE167-A17D-598B-166B-AB7A0AED8C20}"/>
                </a:ext>
              </a:extLst>
            </p:cNvPr>
            <p:cNvSpPr/>
            <p:nvPr/>
          </p:nvSpPr>
          <p:spPr>
            <a:xfrm>
              <a:off x="0" y="0"/>
              <a:ext cx="850238" cy="322235"/>
            </a:xfrm>
            <a:custGeom>
              <a:avLst/>
              <a:gdLst/>
              <a:ahLst/>
              <a:cxnLst/>
              <a:rect l="l" t="t" r="r" b="b"/>
              <a:pathLst>
                <a:path w="850238" h="322235">
                  <a:moveTo>
                    <a:pt x="33846" y="0"/>
                  </a:moveTo>
                  <a:lnTo>
                    <a:pt x="816392" y="0"/>
                  </a:lnTo>
                  <a:cubicBezTo>
                    <a:pt x="825369" y="0"/>
                    <a:pt x="833977" y="3566"/>
                    <a:pt x="840325" y="9913"/>
                  </a:cubicBezTo>
                  <a:cubicBezTo>
                    <a:pt x="846672" y="16261"/>
                    <a:pt x="850238" y="24869"/>
                    <a:pt x="850238" y="33846"/>
                  </a:cubicBezTo>
                  <a:lnTo>
                    <a:pt x="850238" y="288389"/>
                  </a:lnTo>
                  <a:cubicBezTo>
                    <a:pt x="850238" y="307082"/>
                    <a:pt x="835085" y="322235"/>
                    <a:pt x="816392" y="322235"/>
                  </a:cubicBezTo>
                  <a:lnTo>
                    <a:pt x="33846" y="322235"/>
                  </a:lnTo>
                  <a:cubicBezTo>
                    <a:pt x="15153" y="322235"/>
                    <a:pt x="0" y="307082"/>
                    <a:pt x="0" y="288389"/>
                  </a:cubicBezTo>
                  <a:lnTo>
                    <a:pt x="0" y="33846"/>
                  </a:lnTo>
                  <a:cubicBezTo>
                    <a:pt x="0" y="15153"/>
                    <a:pt x="15153" y="0"/>
                    <a:pt x="33846" y="0"/>
                  </a:cubicBezTo>
                  <a:close/>
                </a:path>
              </a:pathLst>
            </a:custGeom>
            <a:solidFill>
              <a:srgbClr val="D1E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242EED1-4E71-21F8-C94D-012C270FB8F4}"/>
                </a:ext>
              </a:extLst>
            </p:cNvPr>
            <p:cNvSpPr txBox="1"/>
            <p:nvPr/>
          </p:nvSpPr>
          <p:spPr>
            <a:xfrm>
              <a:off x="0" y="-47625"/>
              <a:ext cx="850238" cy="3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 u="none" strike="noStrike">
                  <a:solidFill>
                    <a:srgbClr val="002D5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skupina 2</a:t>
              </a:r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AD849E8-17CC-66C0-1016-8C81D0844577}"/>
              </a:ext>
            </a:extLst>
          </p:cNvPr>
          <p:cNvGrpSpPr/>
          <p:nvPr/>
        </p:nvGrpSpPr>
        <p:grpSpPr>
          <a:xfrm>
            <a:off x="610117" y="5454467"/>
            <a:ext cx="2287397" cy="866910"/>
            <a:chOff x="0" y="0"/>
            <a:chExt cx="850238" cy="322235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AF85396-7C6B-81FD-A9C9-5EFE855EC02B}"/>
                </a:ext>
              </a:extLst>
            </p:cNvPr>
            <p:cNvSpPr/>
            <p:nvPr/>
          </p:nvSpPr>
          <p:spPr>
            <a:xfrm>
              <a:off x="0" y="0"/>
              <a:ext cx="850238" cy="322235"/>
            </a:xfrm>
            <a:custGeom>
              <a:avLst/>
              <a:gdLst/>
              <a:ahLst/>
              <a:cxnLst/>
              <a:rect l="l" t="t" r="r" b="b"/>
              <a:pathLst>
                <a:path w="850238" h="322235">
                  <a:moveTo>
                    <a:pt x="33846" y="0"/>
                  </a:moveTo>
                  <a:lnTo>
                    <a:pt x="816392" y="0"/>
                  </a:lnTo>
                  <a:cubicBezTo>
                    <a:pt x="825369" y="0"/>
                    <a:pt x="833977" y="3566"/>
                    <a:pt x="840325" y="9913"/>
                  </a:cubicBezTo>
                  <a:cubicBezTo>
                    <a:pt x="846672" y="16261"/>
                    <a:pt x="850238" y="24869"/>
                    <a:pt x="850238" y="33846"/>
                  </a:cubicBezTo>
                  <a:lnTo>
                    <a:pt x="850238" y="288389"/>
                  </a:lnTo>
                  <a:cubicBezTo>
                    <a:pt x="850238" y="307082"/>
                    <a:pt x="835085" y="322235"/>
                    <a:pt x="816392" y="322235"/>
                  </a:cubicBezTo>
                  <a:lnTo>
                    <a:pt x="33846" y="322235"/>
                  </a:lnTo>
                  <a:cubicBezTo>
                    <a:pt x="15153" y="322235"/>
                    <a:pt x="0" y="307082"/>
                    <a:pt x="0" y="288389"/>
                  </a:cubicBezTo>
                  <a:lnTo>
                    <a:pt x="0" y="33846"/>
                  </a:lnTo>
                  <a:cubicBezTo>
                    <a:pt x="0" y="15153"/>
                    <a:pt x="15153" y="0"/>
                    <a:pt x="33846" y="0"/>
                  </a:cubicBezTo>
                  <a:close/>
                </a:path>
              </a:pathLst>
            </a:custGeom>
            <a:solidFill>
              <a:srgbClr val="D1E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E148ADE-8C22-7A9B-9A43-503FE6A3C109}"/>
                </a:ext>
              </a:extLst>
            </p:cNvPr>
            <p:cNvSpPr txBox="1"/>
            <p:nvPr/>
          </p:nvSpPr>
          <p:spPr>
            <a:xfrm>
              <a:off x="0" y="-47625"/>
              <a:ext cx="850238" cy="3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 u="none" strike="noStrike">
                  <a:solidFill>
                    <a:srgbClr val="002D5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skupina 3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4F7B94D-208D-1278-2DAD-A035977F7AA7}"/>
              </a:ext>
            </a:extLst>
          </p:cNvPr>
          <p:cNvGrpSpPr/>
          <p:nvPr/>
        </p:nvGrpSpPr>
        <p:grpSpPr>
          <a:xfrm>
            <a:off x="610117" y="6521950"/>
            <a:ext cx="2287397" cy="866910"/>
            <a:chOff x="0" y="0"/>
            <a:chExt cx="850238" cy="322235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44C9544-8B86-3368-D8F6-76394252617A}"/>
                </a:ext>
              </a:extLst>
            </p:cNvPr>
            <p:cNvSpPr/>
            <p:nvPr/>
          </p:nvSpPr>
          <p:spPr>
            <a:xfrm>
              <a:off x="0" y="0"/>
              <a:ext cx="850238" cy="322235"/>
            </a:xfrm>
            <a:custGeom>
              <a:avLst/>
              <a:gdLst/>
              <a:ahLst/>
              <a:cxnLst/>
              <a:rect l="l" t="t" r="r" b="b"/>
              <a:pathLst>
                <a:path w="850238" h="322235">
                  <a:moveTo>
                    <a:pt x="33846" y="0"/>
                  </a:moveTo>
                  <a:lnTo>
                    <a:pt x="816392" y="0"/>
                  </a:lnTo>
                  <a:cubicBezTo>
                    <a:pt x="825369" y="0"/>
                    <a:pt x="833977" y="3566"/>
                    <a:pt x="840325" y="9913"/>
                  </a:cubicBezTo>
                  <a:cubicBezTo>
                    <a:pt x="846672" y="16261"/>
                    <a:pt x="850238" y="24869"/>
                    <a:pt x="850238" y="33846"/>
                  </a:cubicBezTo>
                  <a:lnTo>
                    <a:pt x="850238" y="288389"/>
                  </a:lnTo>
                  <a:cubicBezTo>
                    <a:pt x="850238" y="307082"/>
                    <a:pt x="835085" y="322235"/>
                    <a:pt x="816392" y="322235"/>
                  </a:cubicBezTo>
                  <a:lnTo>
                    <a:pt x="33846" y="322235"/>
                  </a:lnTo>
                  <a:cubicBezTo>
                    <a:pt x="15153" y="322235"/>
                    <a:pt x="0" y="307082"/>
                    <a:pt x="0" y="288389"/>
                  </a:cubicBezTo>
                  <a:lnTo>
                    <a:pt x="0" y="33846"/>
                  </a:lnTo>
                  <a:cubicBezTo>
                    <a:pt x="0" y="15153"/>
                    <a:pt x="15153" y="0"/>
                    <a:pt x="33846" y="0"/>
                  </a:cubicBezTo>
                  <a:close/>
                </a:path>
              </a:pathLst>
            </a:custGeom>
            <a:solidFill>
              <a:srgbClr val="D1E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BD45CDC9-F024-F56F-8550-E0CE7442847D}"/>
                </a:ext>
              </a:extLst>
            </p:cNvPr>
            <p:cNvSpPr txBox="1"/>
            <p:nvPr/>
          </p:nvSpPr>
          <p:spPr>
            <a:xfrm>
              <a:off x="0" y="-47625"/>
              <a:ext cx="850238" cy="3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 u="none" strike="noStrike">
                  <a:solidFill>
                    <a:srgbClr val="002D5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skupina 4</a:t>
              </a:r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AF6EC885-727C-3822-6045-8E5F4DAED295}"/>
              </a:ext>
            </a:extLst>
          </p:cNvPr>
          <p:cNvGrpSpPr/>
          <p:nvPr/>
        </p:nvGrpSpPr>
        <p:grpSpPr>
          <a:xfrm>
            <a:off x="610117" y="7588885"/>
            <a:ext cx="2287397" cy="866910"/>
            <a:chOff x="0" y="0"/>
            <a:chExt cx="850238" cy="322235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E8C371C1-03D7-EC66-573E-0BA35CF1CCFC}"/>
                </a:ext>
              </a:extLst>
            </p:cNvPr>
            <p:cNvSpPr/>
            <p:nvPr/>
          </p:nvSpPr>
          <p:spPr>
            <a:xfrm>
              <a:off x="0" y="0"/>
              <a:ext cx="850238" cy="322235"/>
            </a:xfrm>
            <a:custGeom>
              <a:avLst/>
              <a:gdLst/>
              <a:ahLst/>
              <a:cxnLst/>
              <a:rect l="l" t="t" r="r" b="b"/>
              <a:pathLst>
                <a:path w="850238" h="322235">
                  <a:moveTo>
                    <a:pt x="33846" y="0"/>
                  </a:moveTo>
                  <a:lnTo>
                    <a:pt x="816392" y="0"/>
                  </a:lnTo>
                  <a:cubicBezTo>
                    <a:pt x="825369" y="0"/>
                    <a:pt x="833977" y="3566"/>
                    <a:pt x="840325" y="9913"/>
                  </a:cubicBezTo>
                  <a:cubicBezTo>
                    <a:pt x="846672" y="16261"/>
                    <a:pt x="850238" y="24869"/>
                    <a:pt x="850238" y="33846"/>
                  </a:cubicBezTo>
                  <a:lnTo>
                    <a:pt x="850238" y="288389"/>
                  </a:lnTo>
                  <a:cubicBezTo>
                    <a:pt x="850238" y="307082"/>
                    <a:pt x="835085" y="322235"/>
                    <a:pt x="816392" y="322235"/>
                  </a:cubicBezTo>
                  <a:lnTo>
                    <a:pt x="33846" y="322235"/>
                  </a:lnTo>
                  <a:cubicBezTo>
                    <a:pt x="15153" y="322235"/>
                    <a:pt x="0" y="307082"/>
                    <a:pt x="0" y="288389"/>
                  </a:cubicBezTo>
                  <a:lnTo>
                    <a:pt x="0" y="33846"/>
                  </a:lnTo>
                  <a:cubicBezTo>
                    <a:pt x="0" y="15153"/>
                    <a:pt x="15153" y="0"/>
                    <a:pt x="33846" y="0"/>
                  </a:cubicBezTo>
                  <a:close/>
                </a:path>
              </a:pathLst>
            </a:custGeom>
            <a:solidFill>
              <a:srgbClr val="D1E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C4841F66-14D6-6503-43AD-4F5B1E8E5A0B}"/>
                </a:ext>
              </a:extLst>
            </p:cNvPr>
            <p:cNvSpPr txBox="1"/>
            <p:nvPr/>
          </p:nvSpPr>
          <p:spPr>
            <a:xfrm>
              <a:off x="0" y="-47625"/>
              <a:ext cx="850238" cy="3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 u="none" strike="noStrike">
                  <a:solidFill>
                    <a:srgbClr val="002D5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skupina 5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ACB72D17-5AC3-F023-0FA9-68CBD877A406}"/>
              </a:ext>
            </a:extLst>
          </p:cNvPr>
          <p:cNvGrpSpPr/>
          <p:nvPr/>
        </p:nvGrpSpPr>
        <p:grpSpPr>
          <a:xfrm>
            <a:off x="610117" y="8655820"/>
            <a:ext cx="2287397" cy="866910"/>
            <a:chOff x="0" y="0"/>
            <a:chExt cx="850238" cy="322235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7DB6B384-4748-097D-DAC6-AFC3CA99351E}"/>
                </a:ext>
              </a:extLst>
            </p:cNvPr>
            <p:cNvSpPr/>
            <p:nvPr/>
          </p:nvSpPr>
          <p:spPr>
            <a:xfrm>
              <a:off x="0" y="0"/>
              <a:ext cx="850238" cy="322235"/>
            </a:xfrm>
            <a:custGeom>
              <a:avLst/>
              <a:gdLst/>
              <a:ahLst/>
              <a:cxnLst/>
              <a:rect l="l" t="t" r="r" b="b"/>
              <a:pathLst>
                <a:path w="850238" h="322235">
                  <a:moveTo>
                    <a:pt x="33846" y="0"/>
                  </a:moveTo>
                  <a:lnTo>
                    <a:pt x="816392" y="0"/>
                  </a:lnTo>
                  <a:cubicBezTo>
                    <a:pt x="825369" y="0"/>
                    <a:pt x="833977" y="3566"/>
                    <a:pt x="840325" y="9913"/>
                  </a:cubicBezTo>
                  <a:cubicBezTo>
                    <a:pt x="846672" y="16261"/>
                    <a:pt x="850238" y="24869"/>
                    <a:pt x="850238" y="33846"/>
                  </a:cubicBezTo>
                  <a:lnTo>
                    <a:pt x="850238" y="288389"/>
                  </a:lnTo>
                  <a:cubicBezTo>
                    <a:pt x="850238" y="307082"/>
                    <a:pt x="835085" y="322235"/>
                    <a:pt x="816392" y="322235"/>
                  </a:cubicBezTo>
                  <a:lnTo>
                    <a:pt x="33846" y="322235"/>
                  </a:lnTo>
                  <a:cubicBezTo>
                    <a:pt x="15153" y="322235"/>
                    <a:pt x="0" y="307082"/>
                    <a:pt x="0" y="288389"/>
                  </a:cubicBezTo>
                  <a:lnTo>
                    <a:pt x="0" y="33846"/>
                  </a:lnTo>
                  <a:cubicBezTo>
                    <a:pt x="0" y="15153"/>
                    <a:pt x="15153" y="0"/>
                    <a:pt x="33846" y="0"/>
                  </a:cubicBezTo>
                  <a:close/>
                </a:path>
              </a:pathLst>
            </a:custGeom>
            <a:solidFill>
              <a:srgbClr val="D1E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066DF88F-D07B-5166-7DFB-2558AF9EB701}"/>
                </a:ext>
              </a:extLst>
            </p:cNvPr>
            <p:cNvSpPr txBox="1"/>
            <p:nvPr/>
          </p:nvSpPr>
          <p:spPr>
            <a:xfrm>
              <a:off x="0" y="-47625"/>
              <a:ext cx="850238" cy="3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 u="none" strike="noStrike">
                  <a:solidFill>
                    <a:srgbClr val="002D5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skupina 6</a:t>
              </a:r>
            </a:p>
          </p:txBody>
        </p:sp>
      </p:grpSp>
      <p:sp>
        <p:nvSpPr>
          <p:cNvPr id="41" name="AutoShape 41">
            <a:extLst>
              <a:ext uri="{FF2B5EF4-FFF2-40B4-BE49-F238E27FC236}">
                <a16:creationId xmlns:a16="http://schemas.microsoft.com/office/drawing/2014/main" id="{9FED3E83-87DD-04EF-BDDB-7FA459FF145C}"/>
              </a:ext>
            </a:extLst>
          </p:cNvPr>
          <p:cNvSpPr/>
          <p:nvPr/>
        </p:nvSpPr>
        <p:spPr>
          <a:xfrm>
            <a:off x="5100762" y="5523964"/>
            <a:ext cx="11071404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2" name="AutoShape 42">
            <a:extLst>
              <a:ext uri="{FF2B5EF4-FFF2-40B4-BE49-F238E27FC236}">
                <a16:creationId xmlns:a16="http://schemas.microsoft.com/office/drawing/2014/main" id="{B9976488-9C8A-7B1F-442D-35F3A11D652B}"/>
              </a:ext>
            </a:extLst>
          </p:cNvPr>
          <p:cNvSpPr/>
          <p:nvPr/>
        </p:nvSpPr>
        <p:spPr>
          <a:xfrm flipV="1">
            <a:off x="5100762" y="5523964"/>
            <a:ext cx="0" cy="270071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3" name="AutoShape 43">
            <a:extLst>
              <a:ext uri="{FF2B5EF4-FFF2-40B4-BE49-F238E27FC236}">
                <a16:creationId xmlns:a16="http://schemas.microsoft.com/office/drawing/2014/main" id="{DE824683-91D2-5E50-7102-E1846DE082E0}"/>
              </a:ext>
            </a:extLst>
          </p:cNvPr>
          <p:cNvSpPr/>
          <p:nvPr/>
        </p:nvSpPr>
        <p:spPr>
          <a:xfrm flipH="1" flipV="1">
            <a:off x="16172166" y="5523964"/>
            <a:ext cx="0" cy="270071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4" name="AutoShape 44">
            <a:extLst>
              <a:ext uri="{FF2B5EF4-FFF2-40B4-BE49-F238E27FC236}">
                <a16:creationId xmlns:a16="http://schemas.microsoft.com/office/drawing/2014/main" id="{37F79B96-72F7-E4AF-8A77-CD8D787799E1}"/>
              </a:ext>
            </a:extLst>
          </p:cNvPr>
          <p:cNvSpPr/>
          <p:nvPr/>
        </p:nvSpPr>
        <p:spPr>
          <a:xfrm flipH="1" flipV="1">
            <a:off x="8789856" y="5523964"/>
            <a:ext cx="0" cy="270071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5" name="AutoShape 45">
            <a:extLst>
              <a:ext uri="{FF2B5EF4-FFF2-40B4-BE49-F238E27FC236}">
                <a16:creationId xmlns:a16="http://schemas.microsoft.com/office/drawing/2014/main" id="{78213BBD-5EE9-E225-B572-E98C5784D715}"/>
              </a:ext>
            </a:extLst>
          </p:cNvPr>
          <p:cNvSpPr/>
          <p:nvPr/>
        </p:nvSpPr>
        <p:spPr>
          <a:xfrm flipH="1" flipV="1">
            <a:off x="12483071" y="5523964"/>
            <a:ext cx="0" cy="270071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6" name="AutoShape 46">
            <a:extLst>
              <a:ext uri="{FF2B5EF4-FFF2-40B4-BE49-F238E27FC236}">
                <a16:creationId xmlns:a16="http://schemas.microsoft.com/office/drawing/2014/main" id="{B08F9110-213A-046A-1D48-7307CFFF1FBC}"/>
              </a:ext>
            </a:extLst>
          </p:cNvPr>
          <p:cNvSpPr/>
          <p:nvPr/>
        </p:nvSpPr>
        <p:spPr>
          <a:xfrm flipH="1" flipV="1">
            <a:off x="10636464" y="5253893"/>
            <a:ext cx="0" cy="270071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7" name="AutoShape 47">
            <a:extLst>
              <a:ext uri="{FF2B5EF4-FFF2-40B4-BE49-F238E27FC236}">
                <a16:creationId xmlns:a16="http://schemas.microsoft.com/office/drawing/2014/main" id="{DBBEAC3A-4E54-0815-5381-E7E3F5928231}"/>
              </a:ext>
            </a:extLst>
          </p:cNvPr>
          <p:cNvSpPr/>
          <p:nvPr/>
        </p:nvSpPr>
        <p:spPr>
          <a:xfrm flipV="1">
            <a:off x="3155708" y="3752955"/>
            <a:ext cx="0" cy="533632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8" name="AutoShape 48">
            <a:extLst>
              <a:ext uri="{FF2B5EF4-FFF2-40B4-BE49-F238E27FC236}">
                <a16:creationId xmlns:a16="http://schemas.microsoft.com/office/drawing/2014/main" id="{E58807B7-CA0F-B434-3451-E1B6F877FCDE}"/>
              </a:ext>
            </a:extLst>
          </p:cNvPr>
          <p:cNvSpPr/>
          <p:nvPr/>
        </p:nvSpPr>
        <p:spPr>
          <a:xfrm>
            <a:off x="3155708" y="6544504"/>
            <a:ext cx="262431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49" name="AutoShape 49">
            <a:extLst>
              <a:ext uri="{FF2B5EF4-FFF2-40B4-BE49-F238E27FC236}">
                <a16:creationId xmlns:a16="http://schemas.microsoft.com/office/drawing/2014/main" id="{36E16ADF-52F8-C157-406A-4EEE2E2E4398}"/>
              </a:ext>
            </a:extLst>
          </p:cNvPr>
          <p:cNvSpPr/>
          <p:nvPr/>
        </p:nvSpPr>
        <p:spPr>
          <a:xfrm>
            <a:off x="2897514" y="3752955"/>
            <a:ext cx="258194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0" name="AutoShape 50">
            <a:extLst>
              <a:ext uri="{FF2B5EF4-FFF2-40B4-BE49-F238E27FC236}">
                <a16:creationId xmlns:a16="http://schemas.microsoft.com/office/drawing/2014/main" id="{44B8FA57-E38E-B0EF-BE2D-BBD74C615B3B}"/>
              </a:ext>
            </a:extLst>
          </p:cNvPr>
          <p:cNvSpPr/>
          <p:nvPr/>
        </p:nvSpPr>
        <p:spPr>
          <a:xfrm>
            <a:off x="2897514" y="4820438"/>
            <a:ext cx="258194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1" name="AutoShape 51">
            <a:extLst>
              <a:ext uri="{FF2B5EF4-FFF2-40B4-BE49-F238E27FC236}">
                <a16:creationId xmlns:a16="http://schemas.microsoft.com/office/drawing/2014/main" id="{C344A137-98E2-6D62-7FBC-5FCE6420C42C}"/>
              </a:ext>
            </a:extLst>
          </p:cNvPr>
          <p:cNvSpPr/>
          <p:nvPr/>
        </p:nvSpPr>
        <p:spPr>
          <a:xfrm flipV="1">
            <a:off x="2897514" y="5887922"/>
            <a:ext cx="258194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2" name="AutoShape 52">
            <a:extLst>
              <a:ext uri="{FF2B5EF4-FFF2-40B4-BE49-F238E27FC236}">
                <a16:creationId xmlns:a16="http://schemas.microsoft.com/office/drawing/2014/main" id="{D1045071-69CC-8D1E-2123-01FE5223805D}"/>
              </a:ext>
            </a:extLst>
          </p:cNvPr>
          <p:cNvSpPr/>
          <p:nvPr/>
        </p:nvSpPr>
        <p:spPr>
          <a:xfrm>
            <a:off x="2897514" y="6955405"/>
            <a:ext cx="258194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3" name="AutoShape 53">
            <a:extLst>
              <a:ext uri="{FF2B5EF4-FFF2-40B4-BE49-F238E27FC236}">
                <a16:creationId xmlns:a16="http://schemas.microsoft.com/office/drawing/2014/main" id="{2EEC96EF-43A8-B6D1-D3A7-81F1BA5923C0}"/>
              </a:ext>
            </a:extLst>
          </p:cNvPr>
          <p:cNvSpPr/>
          <p:nvPr/>
        </p:nvSpPr>
        <p:spPr>
          <a:xfrm>
            <a:off x="2897514" y="8022340"/>
            <a:ext cx="258194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4" name="AutoShape 54">
            <a:extLst>
              <a:ext uri="{FF2B5EF4-FFF2-40B4-BE49-F238E27FC236}">
                <a16:creationId xmlns:a16="http://schemas.microsoft.com/office/drawing/2014/main" id="{418B38D5-0A33-C788-02B2-8CE1FE0759DE}"/>
              </a:ext>
            </a:extLst>
          </p:cNvPr>
          <p:cNvSpPr/>
          <p:nvPr/>
        </p:nvSpPr>
        <p:spPr>
          <a:xfrm>
            <a:off x="2897514" y="9089275"/>
            <a:ext cx="258194" cy="0"/>
          </a:xfrm>
          <a:prstGeom prst="line">
            <a:avLst/>
          </a:prstGeom>
          <a:ln w="38100" cap="flat">
            <a:solidFill>
              <a:srgbClr val="D1D1D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5" name="AutoShape 55">
            <a:extLst>
              <a:ext uri="{FF2B5EF4-FFF2-40B4-BE49-F238E27FC236}">
                <a16:creationId xmlns:a16="http://schemas.microsoft.com/office/drawing/2014/main" id="{3DC05038-2A21-813D-9EF9-EACDEAFA8DD7}"/>
              </a:ext>
            </a:extLst>
          </p:cNvPr>
          <p:cNvSpPr/>
          <p:nvPr/>
        </p:nvSpPr>
        <p:spPr>
          <a:xfrm flipH="1">
            <a:off x="6783384" y="6541000"/>
            <a:ext cx="323850" cy="3504"/>
          </a:xfrm>
          <a:prstGeom prst="line">
            <a:avLst/>
          </a:prstGeom>
          <a:ln w="38100" cap="flat">
            <a:solidFill>
              <a:srgbClr val="FF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2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66B2BD93-5AE2-121A-649E-B75856F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038258" y="554643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29347" y="677835"/>
            <a:ext cx="4721813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STRUKTURA PÉČE O VV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04648" y="8709077"/>
            <a:ext cx="151759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Praha</a:t>
            </a:r>
          </a:p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Brno</a:t>
            </a:r>
          </a:p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Olomouc</a:t>
            </a:r>
          </a:p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Tábor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75005" y="8735060"/>
            <a:ext cx="1934114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59"/>
              </a:lnSpc>
              <a:spcBef>
                <a:spcPct val="0"/>
              </a:spcBef>
            </a:pPr>
            <a:r>
              <a:rPr lang="en-US" sz="2299" u="none" strike="noStrike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Žatec</a:t>
            </a:r>
          </a:p>
          <a:p>
            <a:pPr marL="0" lvl="1" indent="0" algn="l">
              <a:lnSpc>
                <a:spcPts val="2759"/>
              </a:lnSpc>
              <a:spcBef>
                <a:spcPct val="0"/>
              </a:spcBef>
            </a:pPr>
            <a:r>
              <a:rPr lang="en-US" sz="2299" u="none" strike="noStrike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Liberec</a:t>
            </a:r>
          </a:p>
          <a:p>
            <a:pPr marL="0" lvl="1" indent="0" algn="l">
              <a:lnSpc>
                <a:spcPts val="2759"/>
              </a:lnSpc>
              <a:spcBef>
                <a:spcPct val="0"/>
              </a:spcBef>
            </a:pPr>
            <a:r>
              <a:rPr lang="en-US" sz="2299" u="none" strike="noStrike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Jihlava</a:t>
            </a:r>
          </a:p>
          <a:p>
            <a:pPr marL="0" lvl="1" indent="0" algn="l">
              <a:lnSpc>
                <a:spcPts val="2759"/>
              </a:lnSpc>
              <a:spcBef>
                <a:spcPct val="0"/>
              </a:spcBef>
            </a:pPr>
            <a:r>
              <a:rPr lang="en-US" sz="2299" u="none" strike="noStrike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Zlín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939356" y="-422161"/>
            <a:ext cx="11278968" cy="7353459"/>
            <a:chOff x="0" y="0"/>
            <a:chExt cx="12379327" cy="80708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79325" cy="8070850"/>
            </a:xfrm>
            <a:custGeom>
              <a:avLst/>
              <a:gdLst/>
              <a:ahLst/>
              <a:cxnLst/>
              <a:rect l="l" t="t" r="r" b="b"/>
              <a:pathLst>
                <a:path w="12379325" h="8070850">
                  <a:moveTo>
                    <a:pt x="0" y="0"/>
                  </a:moveTo>
                  <a:lnTo>
                    <a:pt x="12379325" y="0"/>
                  </a:lnTo>
                  <a:lnTo>
                    <a:pt x="12379325" y="8070850"/>
                  </a:lnTo>
                  <a:lnTo>
                    <a:pt x="0" y="807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8372" y="3187893"/>
            <a:ext cx="4982788" cy="235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Odbor pro válečné veterány, jeho oddělení péče a podpory a podřízená Agentura pro podporu válečných veteránů společně tvoří jeden propojený celek pečující o válečné veterány v rámci celé ČR.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33624" y="6425736"/>
            <a:ext cx="2366650" cy="2309324"/>
            <a:chOff x="0" y="0"/>
            <a:chExt cx="879697" cy="8583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9697" cy="858389"/>
            </a:xfrm>
            <a:custGeom>
              <a:avLst/>
              <a:gdLst/>
              <a:ahLst/>
              <a:cxnLst/>
              <a:rect l="l" t="t" r="r" b="b"/>
              <a:pathLst>
                <a:path w="879697" h="858389">
                  <a:moveTo>
                    <a:pt x="166834" y="0"/>
                  </a:moveTo>
                  <a:lnTo>
                    <a:pt x="712863" y="0"/>
                  </a:lnTo>
                  <a:cubicBezTo>
                    <a:pt x="757110" y="0"/>
                    <a:pt x="799545" y="17577"/>
                    <a:pt x="830833" y="48865"/>
                  </a:cubicBezTo>
                  <a:cubicBezTo>
                    <a:pt x="862120" y="80152"/>
                    <a:pt x="879697" y="122587"/>
                    <a:pt x="879697" y="166834"/>
                  </a:cubicBezTo>
                  <a:lnTo>
                    <a:pt x="879697" y="691555"/>
                  </a:lnTo>
                  <a:cubicBezTo>
                    <a:pt x="879697" y="735802"/>
                    <a:pt x="862120" y="778237"/>
                    <a:pt x="830833" y="809524"/>
                  </a:cubicBezTo>
                  <a:cubicBezTo>
                    <a:pt x="799545" y="840812"/>
                    <a:pt x="757110" y="858389"/>
                    <a:pt x="712863" y="858389"/>
                  </a:cubicBezTo>
                  <a:lnTo>
                    <a:pt x="166834" y="858389"/>
                  </a:lnTo>
                  <a:cubicBezTo>
                    <a:pt x="122587" y="858389"/>
                    <a:pt x="80152" y="840812"/>
                    <a:pt x="48865" y="809524"/>
                  </a:cubicBezTo>
                  <a:cubicBezTo>
                    <a:pt x="17577" y="778237"/>
                    <a:pt x="0" y="735802"/>
                    <a:pt x="0" y="691555"/>
                  </a:cubicBezTo>
                  <a:lnTo>
                    <a:pt x="0" y="166834"/>
                  </a:lnTo>
                  <a:cubicBezTo>
                    <a:pt x="0" y="122587"/>
                    <a:pt x="17577" y="80152"/>
                    <a:pt x="48865" y="48865"/>
                  </a:cubicBezTo>
                  <a:cubicBezTo>
                    <a:pt x="80152" y="17577"/>
                    <a:pt x="122587" y="0"/>
                    <a:pt x="166834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79697" cy="92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3</a:t>
              </a:r>
              <a:r>
                <a:rPr lang="cs-CZ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8</a:t>
              </a:r>
              <a:r>
                <a:rPr lang="en-US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 </a:t>
              </a:r>
              <a:r>
                <a:rPr lang="en-US" sz="3099" dirty="0" err="1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vojáků</a:t>
              </a:r>
              <a:endParaRPr lang="en-US" sz="3099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  <a:p>
              <a:pPr algn="ctr">
                <a:lnSpc>
                  <a:spcPts val="4339"/>
                </a:lnSpc>
              </a:pPr>
              <a:r>
                <a:rPr lang="cs-CZ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6</a:t>
              </a:r>
              <a:r>
                <a:rPr lang="en-US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 oz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15 DPP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94463" y="6399753"/>
            <a:ext cx="2366650" cy="2309324"/>
            <a:chOff x="0" y="0"/>
            <a:chExt cx="879697" cy="8583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9697" cy="858389"/>
            </a:xfrm>
            <a:custGeom>
              <a:avLst/>
              <a:gdLst/>
              <a:ahLst/>
              <a:cxnLst/>
              <a:rect l="l" t="t" r="r" b="b"/>
              <a:pathLst>
                <a:path w="879697" h="858389">
                  <a:moveTo>
                    <a:pt x="166834" y="0"/>
                  </a:moveTo>
                  <a:lnTo>
                    <a:pt x="712863" y="0"/>
                  </a:lnTo>
                  <a:cubicBezTo>
                    <a:pt x="757110" y="0"/>
                    <a:pt x="799545" y="17577"/>
                    <a:pt x="830833" y="48865"/>
                  </a:cubicBezTo>
                  <a:cubicBezTo>
                    <a:pt x="862120" y="80152"/>
                    <a:pt x="879697" y="122587"/>
                    <a:pt x="879697" y="166834"/>
                  </a:cubicBezTo>
                  <a:lnTo>
                    <a:pt x="879697" y="691555"/>
                  </a:lnTo>
                  <a:cubicBezTo>
                    <a:pt x="879697" y="735802"/>
                    <a:pt x="862120" y="778237"/>
                    <a:pt x="830833" y="809524"/>
                  </a:cubicBezTo>
                  <a:cubicBezTo>
                    <a:pt x="799545" y="840812"/>
                    <a:pt x="757110" y="858389"/>
                    <a:pt x="712863" y="858389"/>
                  </a:cubicBezTo>
                  <a:lnTo>
                    <a:pt x="166834" y="858389"/>
                  </a:lnTo>
                  <a:cubicBezTo>
                    <a:pt x="122587" y="858389"/>
                    <a:pt x="80152" y="840812"/>
                    <a:pt x="48865" y="809524"/>
                  </a:cubicBezTo>
                  <a:cubicBezTo>
                    <a:pt x="17577" y="778237"/>
                    <a:pt x="0" y="735802"/>
                    <a:pt x="0" y="691555"/>
                  </a:cubicBezTo>
                  <a:lnTo>
                    <a:pt x="0" y="166834"/>
                  </a:lnTo>
                  <a:cubicBezTo>
                    <a:pt x="0" y="122587"/>
                    <a:pt x="17577" y="80152"/>
                    <a:pt x="48865" y="48865"/>
                  </a:cubicBezTo>
                  <a:cubicBezTo>
                    <a:pt x="80152" y="17577"/>
                    <a:pt x="122587" y="0"/>
                    <a:pt x="166834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879697" cy="92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komunitní centra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46913" y="6399753"/>
            <a:ext cx="2366650" cy="2309324"/>
            <a:chOff x="0" y="0"/>
            <a:chExt cx="879697" cy="858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79697" cy="858389"/>
            </a:xfrm>
            <a:custGeom>
              <a:avLst/>
              <a:gdLst/>
              <a:ahLst/>
              <a:cxnLst/>
              <a:rect l="l" t="t" r="r" b="b"/>
              <a:pathLst>
                <a:path w="879697" h="858389">
                  <a:moveTo>
                    <a:pt x="166834" y="0"/>
                  </a:moveTo>
                  <a:lnTo>
                    <a:pt x="712863" y="0"/>
                  </a:lnTo>
                  <a:cubicBezTo>
                    <a:pt x="757110" y="0"/>
                    <a:pt x="799545" y="17577"/>
                    <a:pt x="830833" y="48865"/>
                  </a:cubicBezTo>
                  <a:cubicBezTo>
                    <a:pt x="862120" y="80152"/>
                    <a:pt x="879697" y="122587"/>
                    <a:pt x="879697" y="166834"/>
                  </a:cubicBezTo>
                  <a:lnTo>
                    <a:pt x="879697" y="691555"/>
                  </a:lnTo>
                  <a:cubicBezTo>
                    <a:pt x="879697" y="735802"/>
                    <a:pt x="862120" y="778237"/>
                    <a:pt x="830833" y="809524"/>
                  </a:cubicBezTo>
                  <a:cubicBezTo>
                    <a:pt x="799545" y="840812"/>
                    <a:pt x="757110" y="858389"/>
                    <a:pt x="712863" y="858389"/>
                  </a:cubicBezTo>
                  <a:lnTo>
                    <a:pt x="166834" y="858389"/>
                  </a:lnTo>
                  <a:cubicBezTo>
                    <a:pt x="122587" y="858389"/>
                    <a:pt x="80152" y="840812"/>
                    <a:pt x="48865" y="809524"/>
                  </a:cubicBezTo>
                  <a:cubicBezTo>
                    <a:pt x="17577" y="778237"/>
                    <a:pt x="0" y="735802"/>
                    <a:pt x="0" y="691555"/>
                  </a:cubicBezTo>
                  <a:lnTo>
                    <a:pt x="0" y="166834"/>
                  </a:lnTo>
                  <a:cubicBezTo>
                    <a:pt x="0" y="122587"/>
                    <a:pt x="17577" y="80152"/>
                    <a:pt x="48865" y="48865"/>
                  </a:cubicBezTo>
                  <a:cubicBezTo>
                    <a:pt x="80152" y="17577"/>
                    <a:pt x="122587" y="0"/>
                    <a:pt x="166834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879697" cy="92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kontaktní místa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4028708" y="5957487"/>
            <a:ext cx="2914391" cy="2777573"/>
            <a:chOff x="-81789" y="-66675"/>
            <a:chExt cx="1083295" cy="1032439"/>
          </a:xfrm>
        </p:grpSpPr>
        <p:sp>
          <p:nvSpPr>
            <p:cNvPr id="25" name="Freeform 25"/>
            <p:cNvSpPr/>
            <p:nvPr/>
          </p:nvSpPr>
          <p:spPr>
            <a:xfrm>
              <a:off x="-49788" y="0"/>
              <a:ext cx="1051294" cy="965764"/>
            </a:xfrm>
            <a:custGeom>
              <a:avLst/>
              <a:gdLst/>
              <a:ahLst/>
              <a:cxnLst/>
              <a:rect l="l" t="t" r="r" b="b"/>
              <a:pathLst>
                <a:path w="1001506" h="965764">
                  <a:moveTo>
                    <a:pt x="146543" y="0"/>
                  </a:moveTo>
                  <a:lnTo>
                    <a:pt x="854964" y="0"/>
                  </a:lnTo>
                  <a:cubicBezTo>
                    <a:pt x="893829" y="0"/>
                    <a:pt x="931103" y="15439"/>
                    <a:pt x="958585" y="42921"/>
                  </a:cubicBezTo>
                  <a:cubicBezTo>
                    <a:pt x="986067" y="70403"/>
                    <a:pt x="1001506" y="107677"/>
                    <a:pt x="1001506" y="146543"/>
                  </a:cubicBezTo>
                  <a:lnTo>
                    <a:pt x="1001506" y="819222"/>
                  </a:lnTo>
                  <a:cubicBezTo>
                    <a:pt x="1001506" y="900155"/>
                    <a:pt x="935897" y="965764"/>
                    <a:pt x="854964" y="965764"/>
                  </a:cubicBezTo>
                  <a:lnTo>
                    <a:pt x="146543" y="965764"/>
                  </a:lnTo>
                  <a:cubicBezTo>
                    <a:pt x="107677" y="965764"/>
                    <a:pt x="70403" y="950325"/>
                    <a:pt x="42921" y="922843"/>
                  </a:cubicBezTo>
                  <a:cubicBezTo>
                    <a:pt x="15439" y="895361"/>
                    <a:pt x="0" y="858087"/>
                    <a:pt x="0" y="819222"/>
                  </a:cubicBezTo>
                  <a:lnTo>
                    <a:pt x="0" y="146543"/>
                  </a:lnTo>
                  <a:cubicBezTo>
                    <a:pt x="0" y="65609"/>
                    <a:pt x="65609" y="0"/>
                    <a:pt x="146543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81789" y="-66675"/>
              <a:ext cx="1083295" cy="1032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6 </a:t>
              </a:r>
              <a:r>
                <a:rPr lang="en-US" sz="3099" dirty="0" err="1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sociálních</a:t>
              </a:r>
              <a:r>
                <a:rPr lang="en-US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 </a:t>
              </a:r>
              <a:r>
                <a:rPr lang="en-US" sz="3099" dirty="0" err="1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pracovníků</a:t>
              </a:r>
              <a:endParaRPr lang="en-US" sz="3099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7 </a:t>
              </a:r>
              <a:r>
                <a:rPr lang="en-US" sz="3099" dirty="0" err="1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referentů</a:t>
              </a:r>
              <a:endParaRPr lang="en-US" sz="3099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1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797088" y="-38417"/>
            <a:ext cx="6379957" cy="10287000"/>
            <a:chOff x="0" y="0"/>
            <a:chExt cx="168031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0318" cy="2709333"/>
            </a:xfrm>
            <a:custGeom>
              <a:avLst/>
              <a:gdLst/>
              <a:ahLst/>
              <a:cxnLst/>
              <a:rect l="l" t="t" r="r" b="b"/>
              <a:pathLst>
                <a:path w="1680318" h="2709333">
                  <a:moveTo>
                    <a:pt x="0" y="0"/>
                  </a:moveTo>
                  <a:lnTo>
                    <a:pt x="1680318" y="0"/>
                  </a:lnTo>
                  <a:lnTo>
                    <a:pt x="16803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803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40583" y="1663480"/>
            <a:ext cx="1868266" cy="18682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55298" y="4233582"/>
            <a:ext cx="1868266" cy="18682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40583" y="6754040"/>
            <a:ext cx="1868266" cy="18682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970541" y="2006345"/>
            <a:ext cx="1601933" cy="6466659"/>
            <a:chOff x="0" y="0"/>
            <a:chExt cx="421908" cy="17031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371744" y="481484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4" y="0"/>
                </a:lnTo>
                <a:lnTo>
                  <a:pt x="1480304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9" name="Group 19"/>
          <p:cNvGrpSpPr/>
          <p:nvPr/>
        </p:nvGrpSpPr>
        <p:grpSpPr>
          <a:xfrm>
            <a:off x="1028700" y="2901814"/>
            <a:ext cx="1868266" cy="186826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5100357"/>
            <a:ext cx="1868266" cy="186826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43891" y="3077749"/>
            <a:ext cx="1458931" cy="1586876"/>
          </a:xfrm>
          <a:custGeom>
            <a:avLst/>
            <a:gdLst/>
            <a:ahLst/>
            <a:cxnLst/>
            <a:rect l="l" t="t" r="r" b="b"/>
            <a:pathLst>
              <a:path w="1458931" h="1586876">
                <a:moveTo>
                  <a:pt x="0" y="0"/>
                </a:moveTo>
                <a:lnTo>
                  <a:pt x="1458931" y="0"/>
                </a:lnTo>
                <a:lnTo>
                  <a:pt x="1458931" y="1586876"/>
                </a:lnTo>
                <a:lnTo>
                  <a:pt x="0" y="1586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6" name="Freeform 26"/>
          <p:cNvSpPr/>
          <p:nvPr/>
        </p:nvSpPr>
        <p:spPr>
          <a:xfrm>
            <a:off x="1423724" y="5404811"/>
            <a:ext cx="1078217" cy="1241837"/>
          </a:xfrm>
          <a:custGeom>
            <a:avLst/>
            <a:gdLst/>
            <a:ahLst/>
            <a:cxnLst/>
            <a:rect l="l" t="t" r="r" b="b"/>
            <a:pathLst>
              <a:path w="1078217" h="1241837">
                <a:moveTo>
                  <a:pt x="0" y="0"/>
                </a:moveTo>
                <a:lnTo>
                  <a:pt x="1078217" y="0"/>
                </a:lnTo>
                <a:lnTo>
                  <a:pt x="1078217" y="1241837"/>
                </a:lnTo>
                <a:lnTo>
                  <a:pt x="0" y="1241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7" name="Group 27"/>
          <p:cNvGrpSpPr/>
          <p:nvPr/>
        </p:nvGrpSpPr>
        <p:grpSpPr>
          <a:xfrm>
            <a:off x="13852409" y="1505803"/>
            <a:ext cx="2716926" cy="1920892"/>
            <a:chOff x="0" y="0"/>
            <a:chExt cx="688314" cy="48664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88314" cy="485766"/>
            </a:xfrm>
            <a:custGeom>
              <a:avLst/>
              <a:gdLst/>
              <a:ahLst/>
              <a:cxnLst/>
              <a:rect l="l" t="t" r="r" b="b"/>
              <a:pathLst>
                <a:path w="688314" h="485766">
                  <a:moveTo>
                    <a:pt x="344157" y="0"/>
                  </a:moveTo>
                  <a:lnTo>
                    <a:pt x="688314" y="485766"/>
                  </a:lnTo>
                  <a:lnTo>
                    <a:pt x="0" y="485766"/>
                  </a:lnTo>
                  <a:close/>
                </a:path>
              </a:pathLst>
            </a:custGeom>
            <a:ln w="38100" cap="sq">
              <a:solidFill>
                <a:srgbClr val="ACACAC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45734" y="157744"/>
              <a:ext cx="396847" cy="328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010765" y="4141927"/>
            <a:ext cx="4441460" cy="1926311"/>
            <a:chOff x="0" y="0"/>
            <a:chExt cx="942722" cy="40886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42722" cy="408869"/>
            </a:xfrm>
            <a:custGeom>
              <a:avLst/>
              <a:gdLst/>
              <a:ahLst/>
              <a:cxnLst/>
              <a:rect l="l" t="t" r="r" b="b"/>
              <a:pathLst>
                <a:path w="942722" h="408869">
                  <a:moveTo>
                    <a:pt x="203200" y="0"/>
                  </a:moveTo>
                  <a:lnTo>
                    <a:pt x="739522" y="0"/>
                  </a:lnTo>
                  <a:lnTo>
                    <a:pt x="942722" y="408869"/>
                  </a:lnTo>
                  <a:lnTo>
                    <a:pt x="0" y="408869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ACACAC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7000" y="-47625"/>
              <a:ext cx="688722" cy="456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286670" y="6968623"/>
            <a:ext cx="5848406" cy="2002698"/>
            <a:chOff x="0" y="0"/>
            <a:chExt cx="1241354" cy="42508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41354" cy="425083"/>
            </a:xfrm>
            <a:custGeom>
              <a:avLst/>
              <a:gdLst/>
              <a:ahLst/>
              <a:cxnLst/>
              <a:rect l="l" t="t" r="r" b="b"/>
              <a:pathLst>
                <a:path w="1241354" h="425083">
                  <a:moveTo>
                    <a:pt x="203200" y="0"/>
                  </a:moveTo>
                  <a:lnTo>
                    <a:pt x="1038154" y="0"/>
                  </a:lnTo>
                  <a:lnTo>
                    <a:pt x="1241354" y="425083"/>
                  </a:lnTo>
                  <a:lnTo>
                    <a:pt x="0" y="425083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ACACAC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27000" y="-47625"/>
              <a:ext cx="987354" cy="472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>
                      <a:alpha val="49804"/>
                    </a:srgbClr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 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39224" y="7268386"/>
            <a:ext cx="1868266" cy="186826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422428" y="7560487"/>
            <a:ext cx="1101857" cy="1297690"/>
          </a:xfrm>
          <a:custGeom>
            <a:avLst/>
            <a:gdLst/>
            <a:ahLst/>
            <a:cxnLst/>
            <a:rect l="l" t="t" r="r" b="b"/>
            <a:pathLst>
              <a:path w="1101857" h="1297690">
                <a:moveTo>
                  <a:pt x="0" y="0"/>
                </a:moveTo>
                <a:lnTo>
                  <a:pt x="1101857" y="0"/>
                </a:lnTo>
                <a:lnTo>
                  <a:pt x="1101857" y="1297690"/>
                </a:lnTo>
                <a:lnTo>
                  <a:pt x="0" y="1297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0" name="TextBox 40"/>
          <p:cNvSpPr txBox="1"/>
          <p:nvPr/>
        </p:nvSpPr>
        <p:spPr>
          <a:xfrm>
            <a:off x="3066550" y="2831999"/>
            <a:ext cx="4099542" cy="42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Manažeři</a:t>
            </a:r>
            <a:r>
              <a:rPr lang="en-US" sz="2399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9" b="1" dirty="0" err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sociální</a:t>
            </a:r>
            <a:r>
              <a:rPr lang="en-US" sz="2399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9" b="1" dirty="0" err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péče</a:t>
            </a:r>
            <a:r>
              <a:rPr lang="en-US" sz="2399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066550" y="5024061"/>
            <a:ext cx="3546475" cy="42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Kontaktní pracovníci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777481" y="2102258"/>
            <a:ext cx="4908029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Strategická část - vedení MO zákonodárná moc - dlouhodobé směřování péče, legislativa.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777481" y="4294823"/>
            <a:ext cx="4908029" cy="156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Operační část -  OVVVH - navrhuje a převádí  strategii do konkrétních programů a  projektů. Řízení a kontrola  péče o VV.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777481" y="7023840"/>
            <a:ext cx="4866784" cy="194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  <a:spcBef>
                <a:spcPct val="0"/>
              </a:spcBef>
            </a:pPr>
            <a:r>
              <a:rPr lang="en-US" sz="218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Taktická část - APVV- zajišťuje každodenní přímou podporu VV. Práce s jednotlivci, rodinami a komunitami. Dotace na péči o VV. Komunitní péče.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90820" y="399795"/>
            <a:ext cx="535495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KDO SE STARÁ 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044402" y="534888"/>
            <a:ext cx="4243380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20"/>
              </a:lnSpc>
            </a:pPr>
            <a:r>
              <a:rPr lang="en-US" sz="5300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VÁLEČNÉ VETERÁNY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755298" y="2007008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870013" y="4513449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755298" y="7115986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168296" y="3365430"/>
            <a:ext cx="6631663" cy="78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2199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ociální pracovníci dle zákona č. 108/2006 sb. o sociálních službách s dlouholetou praxí v oboru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082038" y="5553661"/>
            <a:ext cx="6717921" cy="156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voják v činné službě nebo civilní zaměstnanec v roli koordinátora pomoci a podpory s orientací na klienta - válečného veterána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082038" y="7263348"/>
            <a:ext cx="3546475" cy="42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Psycholog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066550" y="7694920"/>
            <a:ext cx="6717921" cy="117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voják v činné službě s psychologickým vzděláním a praxí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TextBox 3"/>
          <p:cNvSpPr txBox="1"/>
          <p:nvPr/>
        </p:nvSpPr>
        <p:spPr>
          <a:xfrm>
            <a:off x="4494246" y="1408701"/>
            <a:ext cx="901063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VÁLEČNÝCH VETERÁNŮ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1949" y="649876"/>
            <a:ext cx="587178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03642"/>
                </a:solidFill>
                <a:latin typeface="Roboto"/>
                <a:ea typeface="Roboto"/>
                <a:cs typeface="Roboto"/>
                <a:sym typeface="Roboto"/>
              </a:rPr>
              <a:t>STATISTIKA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88" y="2573132"/>
            <a:ext cx="2084012" cy="2084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540" y="2896117"/>
            <a:ext cx="2353358" cy="13727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77528" y="3172886"/>
            <a:ext cx="247216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mužů</a:t>
            </a:r>
            <a:r>
              <a:rPr lang="en-US" sz="2499" u="none" strike="noStrike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15 475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žen</a:t>
            </a:r>
            <a:r>
              <a:rPr lang="en-US" sz="2499" u="none" strike="noStrike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1 088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12847" y="3275290"/>
            <a:ext cx="4117804" cy="86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průměrný</a:t>
            </a:r>
            <a:r>
              <a:rPr lang="en-US" sz="2499" u="none" strike="noStrike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99" u="none" strike="noStrike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věk</a:t>
            </a:r>
            <a:r>
              <a:rPr lang="en-US" sz="2499" u="none" strike="noStrike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VV je 49,5 let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9248372" y="2435622"/>
          <a:ext cx="6925927" cy="6822679"/>
        </p:xfrm>
        <a:graphic>
          <a:graphicData uri="http://schemas.openxmlformats.org/drawingml/2006/table">
            <a:tbl>
              <a:tblPr/>
              <a:tblGrid>
                <a:gridCol w="1943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4792"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věk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počet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věk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počet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927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25-29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83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65-69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623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927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30–34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742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70–74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350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409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35–39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1 317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75–79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105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927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40–44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2 882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80–84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44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927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45–49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3 811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85–89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15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927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50–54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3 370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90–94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6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5927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55–59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2 022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95–99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5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7916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b="1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60–64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320"/>
                        </a:lnSpc>
                        <a:defRPr/>
                      </a:pPr>
                      <a:r>
                        <a:rPr lang="en-US" sz="3600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1 187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b="1" u="none" strike="noStrike" spc="-5">
                          <a:solidFill>
                            <a:srgbClr val="FFFFFF"/>
                          </a:solidFill>
                          <a:latin typeface="PT Sans Bold"/>
                          <a:ea typeface="PT Sans Bold"/>
                          <a:cs typeface="PT Sans Bold"/>
                          <a:sym typeface="PT Sans Bold"/>
                        </a:rPr>
                        <a:t>100+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spc="-5">
                          <a:solidFill>
                            <a:srgbClr val="004AAD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16519148" y="176388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4" y="0"/>
                </a:lnTo>
                <a:lnTo>
                  <a:pt x="1480304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4141" y="7976110"/>
            <a:ext cx="704021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OVVVH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novelizoval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zákon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č. 357/2005 Sb.,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což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umožnilo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přímé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navýšení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důchodů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18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druhoválečným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veteránům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z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tehdejšího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počtu</a:t>
            </a:r>
            <a:r>
              <a:rPr lang="en-US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70 </a:t>
            </a:r>
            <a:r>
              <a:rPr lang="en-US" sz="20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žijících</a:t>
            </a:r>
            <a:r>
              <a:rPr lang="cs-CZ" sz="20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  <a:endParaRPr lang="en-US" sz="20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95591" y="6893127"/>
            <a:ext cx="4878144" cy="86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004AAD"/>
                </a:solidFill>
                <a:latin typeface="Poppins Bold"/>
                <a:cs typeface="Poppins Bold"/>
                <a:sym typeface="Open Sans 1"/>
              </a:rPr>
              <a:t>Druhoválečných</a:t>
            </a:r>
            <a:r>
              <a:rPr lang="en-US" sz="2399" b="1" dirty="0">
                <a:solidFill>
                  <a:srgbClr val="004AAD"/>
                </a:solidFill>
                <a:latin typeface="Poppins Bold"/>
                <a:cs typeface="Poppins Bold"/>
                <a:sym typeface="Open Sans 1"/>
              </a:rPr>
              <a:t> </a:t>
            </a:r>
            <a:r>
              <a:rPr lang="en-US" sz="2399" b="1" dirty="0" err="1">
                <a:solidFill>
                  <a:srgbClr val="004AAD"/>
                </a:solidFill>
                <a:latin typeface="Poppins Bold"/>
                <a:cs typeface="Poppins Bold"/>
                <a:sym typeface="Open Sans 1"/>
              </a:rPr>
              <a:t>veteránů</a:t>
            </a:r>
            <a:r>
              <a:rPr lang="en-US" sz="2399" b="1" dirty="0">
                <a:solidFill>
                  <a:srgbClr val="004AAD"/>
                </a:solidFill>
                <a:latin typeface="Poppins Bold"/>
                <a:cs typeface="Poppins Bold"/>
                <a:sym typeface="Open Sans 1"/>
              </a:rPr>
              <a:t> je </a:t>
            </a:r>
            <a:r>
              <a:rPr lang="en-US" sz="2399" b="1" dirty="0" err="1">
                <a:solidFill>
                  <a:srgbClr val="004AAD"/>
                </a:solidFill>
                <a:latin typeface="Poppins Bold"/>
                <a:cs typeface="Poppins Bold"/>
                <a:sym typeface="Open Sans 1"/>
              </a:rPr>
              <a:t>aktuálně</a:t>
            </a:r>
            <a:r>
              <a:rPr lang="en-US" sz="2399" b="1" dirty="0">
                <a:solidFill>
                  <a:srgbClr val="004AAD"/>
                </a:solidFill>
                <a:latin typeface="Poppins Bold"/>
                <a:cs typeface="Poppins Bold"/>
                <a:sym typeface="Open Sans 1"/>
              </a:rPr>
              <a:t> 39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11EDA-49D4-AD5D-23F8-B14DBD105A0A}"/>
              </a:ext>
            </a:extLst>
          </p:cNvPr>
          <p:cNvSpPr txBox="1"/>
          <p:nvPr/>
        </p:nvSpPr>
        <p:spPr>
          <a:xfrm>
            <a:off x="672133" y="5382482"/>
            <a:ext cx="7342218" cy="8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3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8348 válečných veteránů jsou </a:t>
            </a:r>
            <a:r>
              <a:rPr lang="cs-CZ" sz="24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VzP</a:t>
            </a:r>
            <a:r>
              <a:rPr lang="cs-CZ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marL="342900" lvl="0" indent="-342900">
              <a:lnSpc>
                <a:spcPts val="3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sz="24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8215 jsou váleční veteráni mimo </a:t>
            </a:r>
            <a:r>
              <a:rPr lang="cs-CZ" sz="24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VzP</a:t>
            </a:r>
            <a:endParaRPr lang="en-US" sz="2499" b="1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B45DD6CC-8F8A-09C8-2AA6-17CFA8999919}"/>
              </a:ext>
            </a:extLst>
          </p:cNvPr>
          <p:cNvSpPr txBox="1"/>
          <p:nvPr/>
        </p:nvSpPr>
        <p:spPr>
          <a:xfrm>
            <a:off x="1801782" y="4396871"/>
            <a:ext cx="7342218" cy="8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cs-CZ" sz="24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Příslušníci ozbrojených sborů – 250 osob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grpSp>
        <p:nvGrpSpPr>
          <p:cNvPr id="3" name="Group 3"/>
          <p:cNvGrpSpPr/>
          <p:nvPr/>
        </p:nvGrpSpPr>
        <p:grpSpPr>
          <a:xfrm>
            <a:off x="-10241" y="0"/>
            <a:ext cx="6035346" cy="10287000"/>
            <a:chOff x="0" y="0"/>
            <a:chExt cx="158955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9556" cy="2709333"/>
            </a:xfrm>
            <a:custGeom>
              <a:avLst/>
              <a:gdLst/>
              <a:ahLst/>
              <a:cxnLst/>
              <a:rect l="l" t="t" r="r" b="b"/>
              <a:pathLst>
                <a:path w="1589556" h="2709333">
                  <a:moveTo>
                    <a:pt x="0" y="0"/>
                  </a:moveTo>
                  <a:lnTo>
                    <a:pt x="1589556" y="0"/>
                  </a:lnTo>
                  <a:lnTo>
                    <a:pt x="15895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58955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81983" y="595135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6492912" y="1612369"/>
            <a:ext cx="884338" cy="1615899"/>
          </a:xfrm>
          <a:custGeom>
            <a:avLst/>
            <a:gdLst/>
            <a:ahLst/>
            <a:cxnLst/>
            <a:rect l="l" t="t" r="r" b="b"/>
            <a:pathLst>
              <a:path w="884338" h="1615899">
                <a:moveTo>
                  <a:pt x="0" y="0"/>
                </a:moveTo>
                <a:lnTo>
                  <a:pt x="884338" y="0"/>
                </a:lnTo>
                <a:lnTo>
                  <a:pt x="884338" y="1615899"/>
                </a:lnTo>
                <a:lnTo>
                  <a:pt x="0" y="16158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6293465" y="4836654"/>
            <a:ext cx="1454358" cy="1283407"/>
          </a:xfrm>
          <a:custGeom>
            <a:avLst/>
            <a:gdLst/>
            <a:ahLst/>
            <a:cxnLst/>
            <a:rect l="l" t="t" r="r" b="b"/>
            <a:pathLst>
              <a:path w="1454358" h="1283407">
                <a:moveTo>
                  <a:pt x="0" y="0"/>
                </a:moveTo>
                <a:lnTo>
                  <a:pt x="1454357" y="0"/>
                </a:lnTo>
                <a:lnTo>
                  <a:pt x="1454357" y="1283407"/>
                </a:lnTo>
                <a:lnTo>
                  <a:pt x="0" y="12834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6789031" y="7577916"/>
            <a:ext cx="463225" cy="1348009"/>
          </a:xfrm>
          <a:custGeom>
            <a:avLst/>
            <a:gdLst/>
            <a:ahLst/>
            <a:cxnLst/>
            <a:rect l="l" t="t" r="r" b="b"/>
            <a:pathLst>
              <a:path w="463225" h="1348009">
                <a:moveTo>
                  <a:pt x="0" y="0"/>
                </a:moveTo>
                <a:lnTo>
                  <a:pt x="463225" y="0"/>
                </a:lnTo>
                <a:lnTo>
                  <a:pt x="463225" y="1348009"/>
                </a:lnTo>
                <a:lnTo>
                  <a:pt x="0" y="13480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89031" y="442861"/>
            <a:ext cx="9010448" cy="856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3200" dirty="0">
                <a:solidFill>
                  <a:srgbClr val="004AAD"/>
                </a:solidFill>
                <a:latin typeface="League Spartan"/>
                <a:sym typeface="League Spartan"/>
              </a:rPr>
              <a:t>VÁLEČNÝ</a:t>
            </a:r>
            <a:r>
              <a:rPr lang="en-US" sz="1200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cs-CZ" sz="1200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>
                <a:solidFill>
                  <a:srgbClr val="004AAD"/>
                </a:solidFill>
                <a:latin typeface="League Spartan"/>
                <a:sym typeface="League Spartan"/>
              </a:rPr>
              <a:t>VETERÁN</a:t>
            </a:r>
            <a:r>
              <a:rPr lang="cs-CZ" sz="3200" dirty="0">
                <a:solidFill>
                  <a:srgbClr val="004AAD"/>
                </a:solidFill>
                <a:latin typeface="League Spartan"/>
                <a:sym typeface="League Spartan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>
                <a:solidFill>
                  <a:srgbClr val="004AAD"/>
                </a:solidFill>
                <a:latin typeface="League Spartan"/>
                <a:sym typeface="League Spartan"/>
              </a:rPr>
              <a:t>JAKO ČLOVĚK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47822" y="2038913"/>
            <a:ext cx="9010447" cy="202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Vysoce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trénovaný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profesionál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jednající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v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náročném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a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rizikovém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prostředí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a po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návratu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potřeba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ho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společensky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vnímat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nejen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pohledem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výkonu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a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nasazení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ale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jako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člověka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který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prochází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náročnou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adaptací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zpět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do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civilních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podmínek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cs-CZ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Jen krátkodobá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psychologická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pomoc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po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misi</a:t>
            </a:r>
            <a:endParaRPr lang="en-US" sz="2300" dirty="0">
              <a:solidFill>
                <a:srgbClr val="FF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2855" y="876300"/>
            <a:ext cx="5029745" cy="8139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Projekt </a:t>
            </a:r>
            <a:r>
              <a:rPr lang="en-US" sz="3999" b="1" dirty="0" err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rodiny</a:t>
            </a:r>
            <a:r>
              <a:rPr lang="en-US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vlčího</a:t>
            </a:r>
            <a:r>
              <a:rPr lang="en-US" sz="39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máku</a:t>
            </a:r>
            <a:endParaRPr lang="en-US" sz="3999" b="1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3499"/>
              </a:lnSpc>
            </a:pPr>
            <a:endParaRPr lang="en-US" sz="3999" b="1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letošním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roce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se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uskutečnila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dvě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setkání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celkem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30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rodin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padlých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vojáků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. 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Každé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rodině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byl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k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dispozici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vlastní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kontaktní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pracovník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dle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zahraničních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standardů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. 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Navázána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úzk</a:t>
            </a:r>
            <a:r>
              <a: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á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spoluprác</a:t>
            </a:r>
            <a:r>
              <a: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a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především</a:t>
            </a:r>
            <a:r>
              <a: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došlo k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důstojné</a:t>
            </a:r>
            <a:r>
              <a: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mu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uznání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rodin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cs-CZ" sz="2499" dirty="0">
                <a:solidFill>
                  <a:schemeClr val="bg1"/>
                </a:solidFill>
                <a:latin typeface="Open Sans 2"/>
                <a:ea typeface="Open Sans 2"/>
                <a:cs typeface="Open Sans 2"/>
                <a:sym typeface="Open Sans 2"/>
              </a:rPr>
              <a:t>CÍL: </a:t>
            </a:r>
            <a:r>
              <a:rPr lang="cs-CZ" sz="2499" u="sng" dirty="0">
                <a:solidFill>
                  <a:schemeClr val="bg1"/>
                </a:solidFill>
                <a:latin typeface="Open Sans 2"/>
                <a:ea typeface="Open Sans 2"/>
                <a:cs typeface="Open Sans 2"/>
                <a:sym typeface="Open Sans 2"/>
              </a:rPr>
              <a:t>podporovat rodiny a udržovat s nimi komunitní vztah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cs-CZ" sz="2499" dirty="0">
                <a:solidFill>
                  <a:schemeClr val="bg1"/>
                </a:solidFill>
                <a:latin typeface="Open Sans 2"/>
                <a:ea typeface="Open Sans 2"/>
                <a:cs typeface="Open Sans 2"/>
                <a:sym typeface="Open Sans 2"/>
              </a:rPr>
              <a:t>dlouhodobě opomíjená skupina pro odbornou pomoc</a:t>
            </a:r>
            <a:r>
              <a:rPr lang="cs-CZ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endParaRPr lang="en-US" sz="2499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855968" y="5054061"/>
            <a:ext cx="9602130" cy="161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Blízcí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jsou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těmi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kteří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jako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první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vnímají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změnu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identity a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pomáhají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s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návratem</a:t>
            </a:r>
            <a:r>
              <a:rPr lang="cs-CZ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společně se učí adaptovat na opětovný společný rodinný život. pravidla, zvyky a posílit původní rodinné vazby.</a:t>
            </a:r>
            <a:endParaRPr lang="en-US" sz="23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Neexistující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programy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pro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rodinu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a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osoby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blízké</a:t>
            </a:r>
            <a:endParaRPr lang="en-US" sz="2300" dirty="0">
              <a:solidFill>
                <a:srgbClr val="FF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645610" y="1741726"/>
            <a:ext cx="2888232" cy="389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V </a:t>
            </a:r>
            <a:r>
              <a:rPr lang="en-US" sz="2300" dirty="0" err="1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zahraniční</a:t>
            </a:r>
            <a:r>
              <a:rPr lang="en-US" sz="2300" dirty="0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misi</a:t>
            </a:r>
            <a:endParaRPr lang="en-US" sz="2300" dirty="0">
              <a:solidFill>
                <a:srgbClr val="004AA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69220" y="7436486"/>
            <a:ext cx="259055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Přechod</a:t>
            </a:r>
            <a:r>
              <a:rPr lang="en-US" sz="2300" dirty="0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 do </a:t>
            </a:r>
            <a:r>
              <a:rPr lang="en-US" sz="2300" dirty="0" err="1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civilu</a:t>
            </a:r>
            <a:endParaRPr lang="en-US" sz="2300" dirty="0">
              <a:solidFill>
                <a:srgbClr val="004AA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861329" y="4622018"/>
            <a:ext cx="1211832" cy="389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Rodina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10038" y="7861937"/>
            <a:ext cx="10006320" cy="202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Odchod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z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vysoce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strukturovaného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vojenského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prostředí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do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civilního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života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včetně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změny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identity a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rolí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uplatnění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nabytých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zkušeností</a:t>
            </a:r>
            <a:r>
              <a:rPr lang="en-US" sz="2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navázání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na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pracovní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a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sociální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prostředí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a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adaptace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na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odlišná</a:t>
            </a:r>
            <a:r>
              <a:rPr lang="en-US" sz="2300" dirty="0"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00" dirty="0" err="1">
                <a:latin typeface="Open Sans 1"/>
                <a:ea typeface="Open Sans 1"/>
                <a:cs typeface="Open Sans 1"/>
                <a:sym typeface="Open Sans 1"/>
              </a:rPr>
              <a:t>pravidla</a:t>
            </a:r>
            <a:r>
              <a:rPr lang="cs-CZ" sz="2300" dirty="0">
                <a:latin typeface="Open Sans 1"/>
                <a:ea typeface="Open Sans 1"/>
                <a:cs typeface="Open Sans 1"/>
                <a:sym typeface="Open Sans 1"/>
              </a:rPr>
              <a:t> se zásadní ztrátou vojenské komunity.</a:t>
            </a:r>
            <a:endParaRPr lang="en-US" sz="2300" dirty="0"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cs-CZ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Neexistence typizovaných program pro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přechod</a:t>
            </a:r>
            <a:r>
              <a:rPr lang="en-US" sz="2300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do </a:t>
            </a:r>
            <a:r>
              <a:rPr lang="en-US" sz="2300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civilu</a:t>
            </a:r>
            <a:endParaRPr lang="en-US" sz="2300" dirty="0">
              <a:solidFill>
                <a:srgbClr val="FF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646217" y="218954"/>
            <a:ext cx="9586022" cy="958602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3810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40195" y="1984704"/>
            <a:ext cx="6317592" cy="631759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634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55941" y="36004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1D1D1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916379" y="3887067"/>
            <a:ext cx="1165225" cy="1393204"/>
          </a:xfrm>
          <a:custGeom>
            <a:avLst/>
            <a:gdLst/>
            <a:ahLst/>
            <a:cxnLst/>
            <a:rect l="l" t="t" r="r" b="b"/>
            <a:pathLst>
              <a:path w="1165225" h="1393204">
                <a:moveTo>
                  <a:pt x="0" y="0"/>
                </a:moveTo>
                <a:lnTo>
                  <a:pt x="1165225" y="0"/>
                </a:lnTo>
                <a:lnTo>
                  <a:pt x="1165225" y="1393204"/>
                </a:lnTo>
                <a:lnTo>
                  <a:pt x="0" y="13932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 rot="6376805">
            <a:off x="5871276" y="2005016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59" y="0"/>
                </a:lnTo>
                <a:lnTo>
                  <a:pt x="861459" y="258438"/>
                </a:lnTo>
                <a:lnTo>
                  <a:pt x="0" y="2584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 rot="-5960938">
            <a:off x="5061029" y="2019526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59" y="0"/>
                </a:lnTo>
                <a:lnTo>
                  <a:pt x="861459" y="258438"/>
                </a:lnTo>
                <a:lnTo>
                  <a:pt x="0" y="2584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 rot="9167850">
            <a:off x="6538385" y="4839223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59" y="0"/>
                </a:lnTo>
                <a:lnTo>
                  <a:pt x="861459" y="258438"/>
                </a:lnTo>
                <a:lnTo>
                  <a:pt x="0" y="2584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 rot="4884982">
            <a:off x="4780497" y="2000524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59" y="0"/>
                </a:lnTo>
                <a:lnTo>
                  <a:pt x="861459" y="258438"/>
                </a:lnTo>
                <a:lnTo>
                  <a:pt x="0" y="2584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906140" y="3917554"/>
            <a:ext cx="1434055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PŘÍSPĚVEK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NA SOC. SL.</a:t>
            </a:r>
          </a:p>
        </p:txBody>
      </p:sp>
      <p:sp>
        <p:nvSpPr>
          <p:cNvPr id="18" name="Freeform 18"/>
          <p:cNvSpPr/>
          <p:nvPr/>
        </p:nvSpPr>
        <p:spPr>
          <a:xfrm rot="-8630833">
            <a:off x="3525211" y="2213928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60" y="0"/>
                </a:lnTo>
                <a:lnTo>
                  <a:pt x="861460" y="258437"/>
                </a:lnTo>
                <a:lnTo>
                  <a:pt x="0" y="2584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9" name="Group 19"/>
          <p:cNvGrpSpPr/>
          <p:nvPr/>
        </p:nvGrpSpPr>
        <p:grpSpPr>
          <a:xfrm>
            <a:off x="9043611" y="8146445"/>
            <a:ext cx="1868266" cy="186826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90696" y="6342552"/>
            <a:ext cx="1868266" cy="186826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322888" y="2182044"/>
            <a:ext cx="1868266" cy="186826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498939" y="4241792"/>
            <a:ext cx="1868266" cy="186826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190557" y="313779"/>
            <a:ext cx="1868266" cy="186826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006334" y="3384195"/>
            <a:ext cx="1329928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INDIVUDÁLNÍ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POTŘEBA</a:t>
            </a:r>
          </a:p>
        </p:txBody>
      </p:sp>
      <p:sp>
        <p:nvSpPr>
          <p:cNvPr id="35" name="Freeform 35"/>
          <p:cNvSpPr/>
          <p:nvPr/>
        </p:nvSpPr>
        <p:spPr>
          <a:xfrm rot="-7606852">
            <a:off x="3993639" y="3881100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59" y="0"/>
                </a:lnTo>
                <a:lnTo>
                  <a:pt x="861459" y="258438"/>
                </a:lnTo>
                <a:lnTo>
                  <a:pt x="0" y="2584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6" name="Freeform 36"/>
          <p:cNvSpPr/>
          <p:nvPr/>
        </p:nvSpPr>
        <p:spPr>
          <a:xfrm rot="8236230">
            <a:off x="6302210" y="4268286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59" y="0"/>
                </a:lnTo>
                <a:lnTo>
                  <a:pt x="861459" y="258438"/>
                </a:lnTo>
                <a:lnTo>
                  <a:pt x="0" y="2584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7" name="Freeform 37"/>
          <p:cNvSpPr/>
          <p:nvPr/>
        </p:nvSpPr>
        <p:spPr>
          <a:xfrm rot="7567665">
            <a:off x="6091672" y="3851986"/>
            <a:ext cx="861459" cy="258438"/>
          </a:xfrm>
          <a:custGeom>
            <a:avLst/>
            <a:gdLst/>
            <a:ahLst/>
            <a:cxnLst/>
            <a:rect l="l" t="t" r="r" b="b"/>
            <a:pathLst>
              <a:path w="861459" h="258438">
                <a:moveTo>
                  <a:pt x="0" y="0"/>
                </a:moveTo>
                <a:lnTo>
                  <a:pt x="861460" y="0"/>
                </a:lnTo>
                <a:lnTo>
                  <a:pt x="861460" y="258438"/>
                </a:lnTo>
                <a:lnTo>
                  <a:pt x="0" y="2584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8" name="Freeform 38"/>
          <p:cNvSpPr/>
          <p:nvPr/>
        </p:nvSpPr>
        <p:spPr>
          <a:xfrm rot="750540">
            <a:off x="2240787" y="4134957"/>
            <a:ext cx="2241043" cy="672313"/>
          </a:xfrm>
          <a:custGeom>
            <a:avLst/>
            <a:gdLst/>
            <a:ahLst/>
            <a:cxnLst/>
            <a:rect l="l" t="t" r="r" b="b"/>
            <a:pathLst>
              <a:path w="2241043" h="672313">
                <a:moveTo>
                  <a:pt x="0" y="0"/>
                </a:moveTo>
                <a:lnTo>
                  <a:pt x="2241043" y="0"/>
                </a:lnTo>
                <a:lnTo>
                  <a:pt x="2241043" y="672313"/>
                </a:lnTo>
                <a:lnTo>
                  <a:pt x="0" y="6723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9" name="Freeform 39"/>
          <p:cNvSpPr/>
          <p:nvPr/>
        </p:nvSpPr>
        <p:spPr>
          <a:xfrm>
            <a:off x="16038258" y="554643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0" name="Freeform 40"/>
          <p:cNvSpPr/>
          <p:nvPr/>
        </p:nvSpPr>
        <p:spPr>
          <a:xfrm rot="1828459">
            <a:off x="7611477" y="2486058"/>
            <a:ext cx="3340969" cy="4665993"/>
          </a:xfrm>
          <a:custGeom>
            <a:avLst/>
            <a:gdLst/>
            <a:ahLst/>
            <a:cxnLst/>
            <a:rect l="l" t="t" r="r" b="b"/>
            <a:pathLst>
              <a:path w="3405159" h="4558854">
                <a:moveTo>
                  <a:pt x="0" y="0"/>
                </a:moveTo>
                <a:lnTo>
                  <a:pt x="3405159" y="0"/>
                </a:lnTo>
                <a:lnTo>
                  <a:pt x="3405159" y="4558854"/>
                </a:lnTo>
                <a:lnTo>
                  <a:pt x="0" y="45588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4228" t="-77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1" name="TextBox 41"/>
          <p:cNvSpPr txBox="1"/>
          <p:nvPr/>
        </p:nvSpPr>
        <p:spPr>
          <a:xfrm>
            <a:off x="4319564" y="2701589"/>
            <a:ext cx="223932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9"/>
              </a:lnSpc>
              <a:spcBef>
                <a:spcPct val="0"/>
              </a:spcBef>
            </a:pPr>
            <a:r>
              <a:rPr lang="en-US" sz="2099" b="1" spc="243">
                <a:solidFill>
                  <a:srgbClr val="FAF9F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Terenní práce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643554" y="3452342"/>
            <a:ext cx="4243380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VÁLEČNÉ VETERÁNY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239750" y="2449859"/>
            <a:ext cx="484208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 PÉČE O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688355" y="5346788"/>
            <a:ext cx="362127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válečný veterán /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4AAD"/>
                </a:solidFill>
                <a:latin typeface="Open Sans 1"/>
                <a:ea typeface="Open Sans 1"/>
                <a:cs typeface="Open Sans 1"/>
                <a:sym typeface="Open Sans 1"/>
              </a:rPr>
              <a:t> osoba blízká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012419" y="436883"/>
            <a:ext cx="4692730" cy="84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cs-CZ" sz="2399" b="1" spc="278" dirty="0">
                <a:solidFill>
                  <a:srgbClr val="FAF9F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Státní správa </a:t>
            </a:r>
          </a:p>
          <a:p>
            <a:pPr algn="ctr">
              <a:lnSpc>
                <a:spcPts val="3359"/>
              </a:lnSpc>
            </a:pPr>
            <a:r>
              <a:rPr lang="cs-CZ" sz="2399" b="1" spc="278" dirty="0">
                <a:solidFill>
                  <a:srgbClr val="FAF9F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sociální práce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646343" y="8331835"/>
            <a:ext cx="1961614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VYHODNOCOVÁNÍ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PÉČE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68836" y="4920817"/>
            <a:ext cx="1378116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PŘÍSPĚVEK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VV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57894" y="7229060"/>
            <a:ext cx="1550045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ADMINISTRACE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VFS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06140" y="2941240"/>
            <a:ext cx="1808111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VYDÁVÁNÍ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 OSVĚDČENÍ VV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515088" y="7432620"/>
            <a:ext cx="1967805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ZPROSTŘEDKOVÁNÍ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VFS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646343" y="5777318"/>
            <a:ext cx="1042012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SÍŤOVÁNÍ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546791" y="6529015"/>
            <a:ext cx="1165175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KOMUNITNÍ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ČINNOST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042041" y="5571585"/>
            <a:ext cx="1242417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AKCE NA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VEŘEJNOSTI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361309" y="6294927"/>
            <a:ext cx="945654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MAPUJE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POTŘEBY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REGIONU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933204" y="7456750"/>
            <a:ext cx="1110407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KONCEPCE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684457" y="8421358"/>
            <a:ext cx="1359553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LEGISLATIVA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419286" y="1345875"/>
            <a:ext cx="1066354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ODBORNÉ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ŘÍZENÍ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197513" y="1583006"/>
            <a:ext cx="1516856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INFO Z TERÉNU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359968" y="4477385"/>
            <a:ext cx="1000423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PÉČE A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PODPORA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707474" y="1318035"/>
            <a:ext cx="1374130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SPOLUPRÁCE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248713" y="8563916"/>
            <a:ext cx="1458061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DALŠÍ </a:t>
            </a:r>
            <a:r>
              <a:rPr lang="en-US" sz="1899" u="none" strike="noStrike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NÁVAZNÉ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SLUŽBY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 lang="en-US" sz="1899" u="none" strike="noStrike">
              <a:solidFill>
                <a:srgbClr val="004AAD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10426098" y="7147505"/>
            <a:ext cx="1265449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SPOLKY VV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855162" y="4819055"/>
            <a:ext cx="1155820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SOCIÁLNÍ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SLUŽBY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0815961" y="2958465"/>
            <a:ext cx="882120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ÚŘADY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904871" y="981075"/>
            <a:ext cx="594068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4AAD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NNO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6952463" y="3941684"/>
            <a:ext cx="1462919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KOORDINACE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6452648" y="3376287"/>
            <a:ext cx="1683980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D4AF37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VYHLEDÁVÁNÍ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4916379" y="9032952"/>
            <a:ext cx="1404357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AF9F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DOTACE NNO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2654269" y="5690323"/>
            <a:ext cx="4939127" cy="3557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3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Model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ukazuje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přechod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od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úředního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rozhodování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aktivní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adresné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péči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cs-CZ" sz="2199" u="none" strike="noStrik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lvl="0" indent="-342900">
              <a:lnSpc>
                <a:spcPts val="3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Státní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správa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modrá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a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terénní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pracovníci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zelená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spolupracují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aby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poskytli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konkrétní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individuální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pomoc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přímo</a:t>
            </a:r>
            <a:r>
              <a:rPr lang="cs-CZ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VV</a:t>
            </a:r>
            <a:r>
              <a:rPr lang="en-US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cs-CZ" sz="2199" u="none" strike="noStrik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lvl="0" indent="-342900">
              <a:lnSpc>
                <a:spcPts val="3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sz="21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lvl="0">
              <a:lnSpc>
                <a:spcPts val="3079"/>
              </a:lnSpc>
              <a:spcBef>
                <a:spcPct val="0"/>
              </a:spcBef>
            </a:pPr>
            <a:r>
              <a:rPr lang="cs-CZ" sz="21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* Červený text je zatím v procesu </a:t>
            </a:r>
            <a:endParaRPr lang="en-US" sz="2199" u="none" strike="noStrik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8583171" y="3139207"/>
            <a:ext cx="1220034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cs-CZ" sz="1899" b="1" dirty="0">
                <a:solidFill>
                  <a:srgbClr val="FF0000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VÝZKUM</a:t>
            </a:r>
            <a:endParaRPr lang="en-US" sz="1899" b="1" dirty="0">
              <a:solidFill>
                <a:srgbClr val="FF0000"/>
              </a:solidFill>
              <a:latin typeface="Archivo Narrow Bold"/>
              <a:ea typeface="Archivo Narrow Bold"/>
              <a:cs typeface="Archivo Narrow Bold"/>
              <a:sym typeface="Archivo Narrow Bold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8770055" y="3985384"/>
            <a:ext cx="1268102" cy="67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cs-CZ" sz="1899" b="1" dirty="0">
                <a:solidFill>
                  <a:srgbClr val="FF0000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PROGRAMY POMOCI</a:t>
            </a:r>
            <a:endParaRPr lang="en-US" sz="1899" b="1" dirty="0">
              <a:solidFill>
                <a:srgbClr val="FF0000"/>
              </a:solidFill>
              <a:latin typeface="Archivo Narrow Bold"/>
              <a:ea typeface="Archivo Narrow Bold"/>
              <a:cs typeface="Archivo Narrow Bold"/>
              <a:sym typeface="Archivo Narrow Bold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8854131" y="5033854"/>
            <a:ext cx="1197888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 dirty="0">
                <a:solidFill>
                  <a:srgbClr val="FF0000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OCHRANNÝ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FF0000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PROGRAM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8660145" y="6048113"/>
            <a:ext cx="1066324" cy="101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 dirty="0">
                <a:solidFill>
                  <a:srgbClr val="FF0000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PROJEKTY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FF0000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 Z NRPP</a:t>
            </a:r>
            <a:r>
              <a:rPr lang="cs-CZ" sz="1899" b="1" dirty="0">
                <a:solidFill>
                  <a:srgbClr val="FF0000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 EU</a:t>
            </a:r>
            <a:endParaRPr lang="en-US" sz="1899" b="1" dirty="0">
              <a:solidFill>
                <a:srgbClr val="FF0000"/>
              </a:solidFill>
              <a:latin typeface="Archivo Narrow Bold"/>
              <a:ea typeface="Archivo Narrow Bold"/>
              <a:cs typeface="Archivo Narrow Bold"/>
              <a:sym typeface="Archivo Narrow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933889" y="1879997"/>
            <a:ext cx="7540746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VÁLEČNÉ VETERÁNY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567741" y="4620721"/>
            <a:ext cx="2366650" cy="1983453"/>
            <a:chOff x="0" y="0"/>
            <a:chExt cx="879697" cy="737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9697" cy="737260"/>
            </a:xfrm>
            <a:custGeom>
              <a:avLst/>
              <a:gdLst/>
              <a:ahLst/>
              <a:cxnLst/>
              <a:rect l="l" t="t" r="r" b="b"/>
              <a:pathLst>
                <a:path w="879697" h="737260">
                  <a:moveTo>
                    <a:pt x="166834" y="0"/>
                  </a:moveTo>
                  <a:lnTo>
                    <a:pt x="712863" y="0"/>
                  </a:lnTo>
                  <a:cubicBezTo>
                    <a:pt x="757110" y="0"/>
                    <a:pt x="799545" y="17577"/>
                    <a:pt x="830833" y="48865"/>
                  </a:cubicBezTo>
                  <a:cubicBezTo>
                    <a:pt x="862120" y="80152"/>
                    <a:pt x="879697" y="122587"/>
                    <a:pt x="879697" y="166834"/>
                  </a:cubicBezTo>
                  <a:lnTo>
                    <a:pt x="879697" y="570426"/>
                  </a:lnTo>
                  <a:cubicBezTo>
                    <a:pt x="879697" y="614673"/>
                    <a:pt x="862120" y="657108"/>
                    <a:pt x="830833" y="688396"/>
                  </a:cubicBezTo>
                  <a:cubicBezTo>
                    <a:pt x="799545" y="719683"/>
                    <a:pt x="757110" y="737260"/>
                    <a:pt x="712863" y="737260"/>
                  </a:cubicBezTo>
                  <a:lnTo>
                    <a:pt x="166834" y="737260"/>
                  </a:lnTo>
                  <a:cubicBezTo>
                    <a:pt x="122587" y="737260"/>
                    <a:pt x="80152" y="719683"/>
                    <a:pt x="48865" y="688396"/>
                  </a:cubicBezTo>
                  <a:cubicBezTo>
                    <a:pt x="17577" y="657108"/>
                    <a:pt x="0" y="614673"/>
                    <a:pt x="0" y="570426"/>
                  </a:cubicBezTo>
                  <a:lnTo>
                    <a:pt x="0" y="166834"/>
                  </a:lnTo>
                  <a:cubicBezTo>
                    <a:pt x="0" y="122587"/>
                    <a:pt x="17577" y="80152"/>
                    <a:pt x="48865" y="48865"/>
                  </a:cubicBezTo>
                  <a:cubicBezTo>
                    <a:pt x="80152" y="17577"/>
                    <a:pt x="122587" y="0"/>
                    <a:pt x="166834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79697" cy="784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38991" y="7072101"/>
            <a:ext cx="2366650" cy="1157069"/>
            <a:chOff x="0" y="0"/>
            <a:chExt cx="879697" cy="4300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697" cy="430089"/>
            </a:xfrm>
            <a:custGeom>
              <a:avLst/>
              <a:gdLst/>
              <a:ahLst/>
              <a:cxnLst/>
              <a:rect l="l" t="t" r="r" b="b"/>
              <a:pathLst>
                <a:path w="879697" h="430089">
                  <a:moveTo>
                    <a:pt x="166834" y="0"/>
                  </a:moveTo>
                  <a:lnTo>
                    <a:pt x="712863" y="0"/>
                  </a:lnTo>
                  <a:cubicBezTo>
                    <a:pt x="757110" y="0"/>
                    <a:pt x="799545" y="17577"/>
                    <a:pt x="830833" y="48865"/>
                  </a:cubicBezTo>
                  <a:cubicBezTo>
                    <a:pt x="862120" y="80152"/>
                    <a:pt x="879697" y="122587"/>
                    <a:pt x="879697" y="166834"/>
                  </a:cubicBezTo>
                  <a:lnTo>
                    <a:pt x="879697" y="263255"/>
                  </a:lnTo>
                  <a:cubicBezTo>
                    <a:pt x="879697" y="307502"/>
                    <a:pt x="862120" y="349937"/>
                    <a:pt x="830833" y="381225"/>
                  </a:cubicBezTo>
                  <a:cubicBezTo>
                    <a:pt x="799545" y="412512"/>
                    <a:pt x="757110" y="430089"/>
                    <a:pt x="712863" y="430089"/>
                  </a:cubicBezTo>
                  <a:lnTo>
                    <a:pt x="166834" y="430089"/>
                  </a:lnTo>
                  <a:cubicBezTo>
                    <a:pt x="122587" y="430089"/>
                    <a:pt x="80152" y="412512"/>
                    <a:pt x="48865" y="381225"/>
                  </a:cubicBezTo>
                  <a:cubicBezTo>
                    <a:pt x="17577" y="349937"/>
                    <a:pt x="0" y="307502"/>
                    <a:pt x="0" y="263255"/>
                  </a:cubicBezTo>
                  <a:lnTo>
                    <a:pt x="0" y="166834"/>
                  </a:lnTo>
                  <a:cubicBezTo>
                    <a:pt x="0" y="122587"/>
                    <a:pt x="17577" y="80152"/>
                    <a:pt x="48865" y="48865"/>
                  </a:cubicBezTo>
                  <a:cubicBezTo>
                    <a:pt x="80152" y="17577"/>
                    <a:pt x="122587" y="0"/>
                    <a:pt x="166834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79697" cy="477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778995" y="548454"/>
            <a:ext cx="1480305" cy="1351208"/>
          </a:xfrm>
          <a:custGeom>
            <a:avLst/>
            <a:gdLst/>
            <a:ahLst/>
            <a:cxnLst/>
            <a:rect l="l" t="t" r="r" b="b"/>
            <a:pathLst>
              <a:path w="1480305" h="1351208">
                <a:moveTo>
                  <a:pt x="0" y="0"/>
                </a:moveTo>
                <a:lnTo>
                  <a:pt x="1480305" y="0"/>
                </a:lnTo>
                <a:lnTo>
                  <a:pt x="1480305" y="1351208"/>
                </a:lnTo>
                <a:lnTo>
                  <a:pt x="0" y="135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/>
          <p:nvPr/>
        </p:nvGrpSpPr>
        <p:grpSpPr>
          <a:xfrm>
            <a:off x="200273" y="2958144"/>
            <a:ext cx="7682788" cy="6625103"/>
            <a:chOff x="0" y="0"/>
            <a:chExt cx="2023450" cy="16130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23450" cy="1613060"/>
            </a:xfrm>
            <a:custGeom>
              <a:avLst/>
              <a:gdLst/>
              <a:ahLst/>
              <a:cxnLst/>
              <a:rect l="l" t="t" r="r" b="b"/>
              <a:pathLst>
                <a:path w="2023450" h="1613060">
                  <a:moveTo>
                    <a:pt x="51393" y="0"/>
                  </a:moveTo>
                  <a:lnTo>
                    <a:pt x="1972058" y="0"/>
                  </a:lnTo>
                  <a:cubicBezTo>
                    <a:pt x="2000441" y="0"/>
                    <a:pt x="2023450" y="23009"/>
                    <a:pt x="2023450" y="51393"/>
                  </a:cubicBezTo>
                  <a:lnTo>
                    <a:pt x="2023450" y="1561667"/>
                  </a:lnTo>
                  <a:cubicBezTo>
                    <a:pt x="2023450" y="1590051"/>
                    <a:pt x="2000441" y="1613060"/>
                    <a:pt x="1972058" y="1613060"/>
                  </a:cubicBezTo>
                  <a:lnTo>
                    <a:pt x="51393" y="1613060"/>
                  </a:lnTo>
                  <a:cubicBezTo>
                    <a:pt x="23009" y="1613060"/>
                    <a:pt x="0" y="1590051"/>
                    <a:pt x="0" y="1561667"/>
                  </a:cubicBezTo>
                  <a:lnTo>
                    <a:pt x="0" y="51393"/>
                  </a:lnTo>
                  <a:cubicBezTo>
                    <a:pt x="0" y="23009"/>
                    <a:pt x="23009" y="0"/>
                    <a:pt x="51393" y="0"/>
                  </a:cubicBezTo>
                  <a:close/>
                </a:path>
              </a:pathLst>
            </a:custGeom>
            <a:solidFill>
              <a:srgbClr val="D9F4C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023450" cy="1660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307628" y="3910954"/>
            <a:ext cx="1547361" cy="4318216"/>
          </a:xfrm>
          <a:custGeom>
            <a:avLst/>
            <a:gdLst/>
            <a:ahLst/>
            <a:cxnLst/>
            <a:rect l="l" t="t" r="r" b="b"/>
            <a:pathLst>
              <a:path w="1547361" h="4318216">
                <a:moveTo>
                  <a:pt x="0" y="0"/>
                </a:moveTo>
                <a:lnTo>
                  <a:pt x="1547361" y="0"/>
                </a:lnTo>
                <a:lnTo>
                  <a:pt x="1547361" y="4318216"/>
                </a:lnTo>
                <a:lnTo>
                  <a:pt x="0" y="4318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923925"/>
            <a:ext cx="707240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POSKYTOVANÁ PÉČE 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656916" y="4976693"/>
            <a:ext cx="2188299" cy="1189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11"/>
              </a:lnSpc>
              <a:spcBef>
                <a:spcPct val="0"/>
              </a:spcBef>
            </a:pPr>
            <a:r>
              <a:rPr lang="en-US" sz="2294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PRŮMĚRNĚ 180 H PÉČE ZA MĚSÍC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28166" y="7432120"/>
            <a:ext cx="2188299" cy="389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11"/>
              </a:lnSpc>
              <a:spcBef>
                <a:spcPct val="0"/>
              </a:spcBef>
            </a:pPr>
            <a:r>
              <a:rPr lang="en-US" sz="2294" b="1" spc="-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639 KLIENTŮ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4388" y="9733915"/>
            <a:ext cx="41592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Ministerstvo</a:t>
            </a:r>
            <a:r>
              <a:rPr lang="en-US" sz="2199" dirty="0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>
                    <a:alpha val="4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obrany</a:t>
            </a:r>
            <a:endParaRPr lang="en-US" sz="2199" dirty="0">
              <a:solidFill>
                <a:srgbClr val="000000">
                  <a:alpha val="40000"/>
                </a:srgbClr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34955" y="4770755"/>
            <a:ext cx="260449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nadužívání alkoholu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3888" y="4055590"/>
            <a:ext cx="1871349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špatný</a:t>
            </a: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sluch</a:t>
            </a:r>
            <a:endParaRPr lang="en-US" sz="21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16025" y="5574347"/>
            <a:ext cx="262020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cs-CZ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Dluhy / exekuce</a:t>
            </a:r>
            <a:endParaRPr lang="en-US" sz="21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4388" y="6483555"/>
            <a:ext cx="319468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končící nájemní smlouva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5339" y="7389700"/>
            <a:ext cx="2390894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nezaměstnanost</a:t>
            </a:r>
            <a:endParaRPr lang="en-US" sz="21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16026" y="8295845"/>
            <a:ext cx="3033048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psychické</a:t>
            </a:r>
            <a:r>
              <a:rPr lang="en-US" sz="2199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cs-CZ" sz="2199" dirty="0">
                <a:solidFill>
                  <a:srgbClr val="FF0000"/>
                </a:solidFill>
                <a:latin typeface="Open Sans 1"/>
                <a:ea typeface="Open Sans 1"/>
                <a:cs typeface="Open Sans 1"/>
                <a:sym typeface="Open Sans 1"/>
              </a:rPr>
              <a:t>obtíže</a:t>
            </a:r>
            <a:endParaRPr lang="en-US" sz="2199" dirty="0">
              <a:solidFill>
                <a:srgbClr val="FF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00508" y="4027650"/>
            <a:ext cx="2103715" cy="2756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cs-CZ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 základě trvalého  komunitního pouta přichází VV do KCVV </a:t>
            </a:r>
            <a:r>
              <a:rPr lang="cs-CZ" sz="21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řesit</a:t>
            </a:r>
            <a:r>
              <a:rPr lang="cs-CZ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dluh</a:t>
            </a: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na</a:t>
            </a: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alimentech</a:t>
            </a:r>
            <a:r>
              <a:rPr lang="cs-CZ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  <a:endParaRPr lang="en-US" sz="21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54388" y="3042909"/>
            <a:ext cx="337089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Zjištění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kontaktního pracovníka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54989" y="3236095"/>
            <a:ext cx="27947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 čím přichází klient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B070D9E5-8261-8E46-77EF-01894B854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B6F2519-16F7-592D-9A31-AF35ECC59B3E}"/>
              </a:ext>
            </a:extLst>
          </p:cNvPr>
          <p:cNvSpPr txBox="1"/>
          <p:nvPr/>
        </p:nvSpPr>
        <p:spPr>
          <a:xfrm>
            <a:off x="17217323" y="3347230"/>
            <a:ext cx="16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%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4ED65CF9-8343-1688-F0A1-86AD31FF9DB3}"/>
              </a:ext>
            </a:extLst>
          </p:cNvPr>
          <p:cNvSpPr txBox="1"/>
          <p:nvPr/>
        </p:nvSpPr>
        <p:spPr>
          <a:xfrm>
            <a:off x="14055348" y="4166725"/>
            <a:ext cx="16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2E54816-FE36-A53C-4835-DE772F11A862}"/>
              </a:ext>
            </a:extLst>
          </p:cNvPr>
          <p:cNvSpPr txBox="1"/>
          <p:nvPr/>
        </p:nvSpPr>
        <p:spPr>
          <a:xfrm>
            <a:off x="13510401" y="5001204"/>
            <a:ext cx="16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%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4040F5B6-1011-9621-ACB9-DB3E1FC13394}"/>
              </a:ext>
            </a:extLst>
          </p:cNvPr>
          <p:cNvSpPr txBox="1"/>
          <p:nvPr/>
        </p:nvSpPr>
        <p:spPr>
          <a:xfrm>
            <a:off x="13326759" y="5884871"/>
            <a:ext cx="16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B9B7363B-5C32-E9D9-154D-5089899FBFB4}"/>
              </a:ext>
            </a:extLst>
          </p:cNvPr>
          <p:cNvSpPr txBox="1"/>
          <p:nvPr/>
        </p:nvSpPr>
        <p:spPr>
          <a:xfrm>
            <a:off x="12610804" y="6680802"/>
            <a:ext cx="16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%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C05193BE-8FB6-29C3-B9EC-02EB8EF75CC7}"/>
              </a:ext>
            </a:extLst>
          </p:cNvPr>
          <p:cNvSpPr txBox="1"/>
          <p:nvPr/>
        </p:nvSpPr>
        <p:spPr>
          <a:xfrm>
            <a:off x="12403376" y="7511520"/>
            <a:ext cx="16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%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83370FFD-0F3A-2D00-BB2C-4E10379DC44B}"/>
              </a:ext>
            </a:extLst>
          </p:cNvPr>
          <p:cNvSpPr txBox="1"/>
          <p:nvPr/>
        </p:nvSpPr>
        <p:spPr>
          <a:xfrm>
            <a:off x="12269038" y="8376040"/>
            <a:ext cx="16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%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3B4BF76C-91EB-589F-4A29-A87BCD74A1B0}"/>
              </a:ext>
            </a:extLst>
          </p:cNvPr>
          <p:cNvSpPr txBox="1"/>
          <p:nvPr/>
        </p:nvSpPr>
        <p:spPr>
          <a:xfrm>
            <a:off x="879631" y="9025288"/>
            <a:ext cx="2390894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cs-CZ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mise ?</a:t>
            </a:r>
            <a:endParaRPr lang="en-US" sz="21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0" name="TextBox 25">
            <a:extLst>
              <a:ext uri="{FF2B5EF4-FFF2-40B4-BE49-F238E27FC236}">
                <a16:creationId xmlns:a16="http://schemas.microsoft.com/office/drawing/2014/main" id="{F8C8B8A0-4C82-FCC8-2B06-07BEEAB6DB14}"/>
              </a:ext>
            </a:extLst>
          </p:cNvPr>
          <p:cNvSpPr txBox="1"/>
          <p:nvPr/>
        </p:nvSpPr>
        <p:spPr>
          <a:xfrm>
            <a:off x="2609239" y="9026845"/>
            <a:ext cx="1938224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cs-CZ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ostatní ?</a:t>
            </a:r>
            <a:endParaRPr lang="en-US" sz="21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42" name="Grafický objekt 41" descr="Šipka doprava se souvislou výplní">
            <a:extLst>
              <a:ext uri="{FF2B5EF4-FFF2-40B4-BE49-F238E27FC236}">
                <a16:creationId xmlns:a16="http://schemas.microsoft.com/office/drawing/2014/main" id="{5DF14765-83B0-BAF6-51C9-DF2293927E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90723">
            <a:off x="1283841" y="8666546"/>
            <a:ext cx="575157" cy="575157"/>
          </a:xfrm>
          <a:prstGeom prst="rect">
            <a:avLst/>
          </a:prstGeom>
        </p:spPr>
      </p:pic>
      <p:pic>
        <p:nvPicPr>
          <p:cNvPr id="43" name="Grafický objekt 42" descr="Šipka doprava se souvislou výplní">
            <a:extLst>
              <a:ext uri="{FF2B5EF4-FFF2-40B4-BE49-F238E27FC236}">
                <a16:creationId xmlns:a16="http://schemas.microsoft.com/office/drawing/2014/main" id="{56EA03A5-7EA8-C9D3-BA58-2CE2574D36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90723">
            <a:off x="2601153" y="8628436"/>
            <a:ext cx="575157" cy="575157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4CBB641E-8FD2-3F3C-12BF-31DFFB23C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374" y="1028700"/>
            <a:ext cx="11434241" cy="94024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2372</Words>
  <Application>Microsoft Office PowerPoint</Application>
  <PresentationFormat>Vlastní</PresentationFormat>
  <Paragraphs>450</Paragraphs>
  <Slides>19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19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39" baseType="lpstr">
      <vt:lpstr>Aptos</vt:lpstr>
      <vt:lpstr>Now</vt:lpstr>
      <vt:lpstr>PT Sans</vt:lpstr>
      <vt:lpstr>Poppins Italics</vt:lpstr>
      <vt:lpstr>Archivo Narrow</vt:lpstr>
      <vt:lpstr>Archivo Black</vt:lpstr>
      <vt:lpstr>Arial</vt:lpstr>
      <vt:lpstr>Poppins Bold</vt:lpstr>
      <vt:lpstr>Poppins</vt:lpstr>
      <vt:lpstr>Open Sans 2 Bold</vt:lpstr>
      <vt:lpstr>League Spartan</vt:lpstr>
      <vt:lpstr>Open Sans 1</vt:lpstr>
      <vt:lpstr>PT Sans Bold</vt:lpstr>
      <vt:lpstr>Archivo Narrow Bold</vt:lpstr>
      <vt:lpstr>Roboto</vt:lpstr>
      <vt:lpstr>Calibri</vt:lpstr>
      <vt:lpstr>Now Bold</vt:lpstr>
      <vt:lpstr>Open Sans 2</vt:lpstr>
      <vt:lpstr>Open Sans 1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Péče o VV - výbor</dc:title>
  <dc:creator>Vajnerová Alena - MO ČR</dc:creator>
  <cp:lastModifiedBy>Vajnerová Alena - MO ČR</cp:lastModifiedBy>
  <cp:revision>8</cp:revision>
  <dcterms:created xsi:type="dcterms:W3CDTF">2006-08-16T00:00:00Z</dcterms:created>
  <dcterms:modified xsi:type="dcterms:W3CDTF">2026-04-30T10:21:10Z</dcterms:modified>
  <dc:identifier>DAHGb6-ucVg</dc:identifier>
</cp:coreProperties>
</file>